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8" r:id="rId5"/>
    <p:sldId id="272" r:id="rId6"/>
    <p:sldId id="287" r:id="rId7"/>
    <p:sldId id="275" r:id="rId8"/>
    <p:sldId id="273" r:id="rId9"/>
    <p:sldId id="259" r:id="rId10"/>
    <p:sldId id="285" r:id="rId11"/>
    <p:sldId id="276" r:id="rId12"/>
    <p:sldId id="292" r:id="rId13"/>
    <p:sldId id="260" r:id="rId14"/>
    <p:sldId id="315" r:id="rId15"/>
    <p:sldId id="317" r:id="rId16"/>
    <p:sldId id="284" r:id="rId17"/>
    <p:sldId id="290" r:id="rId18"/>
    <p:sldId id="31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Edelman" initials="JE" lastIdx="4" clrIdx="0">
    <p:extLst>
      <p:ext uri="{19B8F6BF-5375-455C-9EA6-DF929625EA0E}">
        <p15:presenceInfo xmlns:p15="http://schemas.microsoft.com/office/powerpoint/2012/main" userId="Jason Ede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76C"/>
    <a:srgbClr val="00ADBC"/>
    <a:srgbClr val="00C18C"/>
    <a:srgbClr val="B5ADA5"/>
    <a:srgbClr val="00A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84912" autoAdjust="0"/>
  </p:normalViewPr>
  <p:slideViewPr>
    <p:cSldViewPr snapToGrid="0">
      <p:cViewPr varScale="1">
        <p:scale>
          <a:sx n="97" d="100"/>
          <a:sy n="97" d="100"/>
        </p:scale>
        <p:origin x="180" y="78"/>
      </p:cViewPr>
      <p:guideLst/>
    </p:cSldViewPr>
  </p:slideViewPr>
  <p:notesTextViewPr>
    <p:cViewPr>
      <p:scale>
        <a:sx n="100" d="100"/>
        <a:sy n="100" d="100"/>
      </p:scale>
      <p:origin x="0" y="0"/>
    </p:cViewPr>
  </p:notesTextViewPr>
  <p:sorterViewPr>
    <p:cViewPr>
      <p:scale>
        <a:sx n="100" d="100"/>
        <a:sy n="100" d="100"/>
      </p:scale>
      <p:origin x="0" y="-3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420D6-1092-40FB-8A21-22A0EA4E35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F1D0C96-5447-4914-9F6D-627E32B68084}">
      <dgm:prSet phldrT="[Text]" custT="1"/>
      <dgm:spPr>
        <a:solidFill>
          <a:srgbClr val="B5ADA5"/>
        </a:solidFill>
      </dgm:spPr>
      <dgm:t>
        <a:bodyPr/>
        <a:lstStyle/>
        <a:p>
          <a:r>
            <a:rPr lang="en-US" sz="3000" dirty="0">
              <a:latin typeface="Brandon Grotesque Regular" panose="020B0503020203060202" pitchFamily="34" charset="0"/>
              <a:cs typeface="Arial" panose="020B0604020202020204" pitchFamily="34" charset="0"/>
            </a:rPr>
            <a:t>Identify Effective Time Management Skills</a:t>
          </a:r>
        </a:p>
      </dgm:t>
    </dgm:pt>
    <dgm:pt modelId="{6D1D1DBF-080C-454F-AD85-787B6D6F4B11}" type="parTrans" cxnId="{3E3E2FFD-4333-4B9D-A1EE-E132F5727A06}">
      <dgm:prSet/>
      <dgm:spPr/>
      <dgm:t>
        <a:bodyPr/>
        <a:lstStyle/>
        <a:p>
          <a:endParaRPr lang="en-US"/>
        </a:p>
      </dgm:t>
    </dgm:pt>
    <dgm:pt modelId="{38B8DB84-60A7-465A-AABC-F05D61D84B27}" type="sibTrans" cxnId="{3E3E2FFD-4333-4B9D-A1EE-E132F5727A06}">
      <dgm:prSet/>
      <dgm:spPr/>
      <dgm:t>
        <a:bodyPr/>
        <a:lstStyle/>
        <a:p>
          <a:endParaRPr lang="en-US"/>
        </a:p>
      </dgm:t>
    </dgm:pt>
    <dgm:pt modelId="{280592FB-5E4E-413C-987B-3238A2352B38}">
      <dgm:prSet phldrT="[Text]" custT="1"/>
      <dgm:spPr/>
      <dgm:t>
        <a:bodyPr/>
        <a:lstStyle/>
        <a:p>
          <a:r>
            <a:rPr lang="en-US" sz="3000" dirty="0">
              <a:latin typeface="Brandon Grotesque Regular" panose="020B0503020203060202" pitchFamily="34" charset="0"/>
              <a:cs typeface="Arial" panose="020B0604020202020204" pitchFamily="34" charset="0"/>
            </a:rPr>
            <a:t>Discover Productive Habits</a:t>
          </a:r>
        </a:p>
      </dgm:t>
    </dgm:pt>
    <dgm:pt modelId="{C37ED859-20D8-4327-B86D-E591C879EFC6}" type="parTrans" cxnId="{EC18858D-E2F8-4ACF-930C-965D70A6F264}">
      <dgm:prSet/>
      <dgm:spPr/>
      <dgm:t>
        <a:bodyPr/>
        <a:lstStyle/>
        <a:p>
          <a:endParaRPr lang="en-US"/>
        </a:p>
      </dgm:t>
    </dgm:pt>
    <dgm:pt modelId="{B471FCFE-8D1D-43A5-BE9F-DBD722E060DD}" type="sibTrans" cxnId="{EC18858D-E2F8-4ACF-930C-965D70A6F264}">
      <dgm:prSet/>
      <dgm:spPr/>
      <dgm:t>
        <a:bodyPr/>
        <a:lstStyle/>
        <a:p>
          <a:endParaRPr lang="en-US"/>
        </a:p>
      </dgm:t>
    </dgm:pt>
    <dgm:pt modelId="{17C803AF-26D3-4094-8F57-67B19CA390A7}">
      <dgm:prSet phldrT="[Text]" custT="1"/>
      <dgm:spPr>
        <a:solidFill>
          <a:srgbClr val="1D376C"/>
        </a:solidFill>
      </dgm:spPr>
      <dgm:t>
        <a:bodyPr/>
        <a:lstStyle/>
        <a:p>
          <a:r>
            <a:rPr lang="en-US" sz="3000" dirty="0">
              <a:latin typeface="Brandon Grotesque Regular" panose="020B0503020203060202" pitchFamily="34" charset="0"/>
              <a:cs typeface="Arial" panose="020B0604020202020204" pitchFamily="34" charset="0"/>
            </a:rPr>
            <a:t>Apply the Productivity Tools</a:t>
          </a:r>
        </a:p>
      </dgm:t>
    </dgm:pt>
    <dgm:pt modelId="{AF38E36B-6906-422E-A56E-DE924AC47E71}" type="parTrans" cxnId="{68C42055-5E9F-429B-BD44-3E0D4B9FA6FB}">
      <dgm:prSet/>
      <dgm:spPr/>
      <dgm:t>
        <a:bodyPr/>
        <a:lstStyle/>
        <a:p>
          <a:endParaRPr lang="en-US"/>
        </a:p>
      </dgm:t>
    </dgm:pt>
    <dgm:pt modelId="{6F6C3536-327A-47CC-9141-04ADFC9BFCCA}" type="sibTrans" cxnId="{68C42055-5E9F-429B-BD44-3E0D4B9FA6FB}">
      <dgm:prSet/>
      <dgm:spPr/>
      <dgm:t>
        <a:bodyPr/>
        <a:lstStyle/>
        <a:p>
          <a:endParaRPr lang="en-US"/>
        </a:p>
      </dgm:t>
    </dgm:pt>
    <dgm:pt modelId="{03121083-D0E3-469F-88D2-E995A033F428}" type="pres">
      <dgm:prSet presAssocID="{0EA420D6-1092-40FB-8A21-22A0EA4E3510}" presName="linear" presStyleCnt="0">
        <dgm:presLayoutVars>
          <dgm:dir/>
          <dgm:animLvl val="lvl"/>
          <dgm:resizeHandles val="exact"/>
        </dgm:presLayoutVars>
      </dgm:prSet>
      <dgm:spPr/>
    </dgm:pt>
    <dgm:pt modelId="{479818DA-FB43-40AF-BFEB-B99734656599}" type="pres">
      <dgm:prSet presAssocID="{8F1D0C96-5447-4914-9F6D-627E32B68084}" presName="parentLin" presStyleCnt="0"/>
      <dgm:spPr/>
    </dgm:pt>
    <dgm:pt modelId="{0391B8E8-0C26-4B69-A808-7F14C51F81BA}" type="pres">
      <dgm:prSet presAssocID="{8F1D0C96-5447-4914-9F6D-627E32B68084}" presName="parentLeftMargin" presStyleLbl="node1" presStyleIdx="0" presStyleCnt="3"/>
      <dgm:spPr/>
    </dgm:pt>
    <dgm:pt modelId="{657EE8EC-D728-4BF1-B1DC-FBF331F5678C}" type="pres">
      <dgm:prSet presAssocID="{8F1D0C96-5447-4914-9F6D-627E32B68084}" presName="parentText" presStyleLbl="node1" presStyleIdx="0" presStyleCnt="3" custScaleX="113599">
        <dgm:presLayoutVars>
          <dgm:chMax val="0"/>
          <dgm:bulletEnabled val="1"/>
        </dgm:presLayoutVars>
      </dgm:prSet>
      <dgm:spPr/>
    </dgm:pt>
    <dgm:pt modelId="{90517A9E-A4C4-45ED-98C9-37C9C48E77ED}" type="pres">
      <dgm:prSet presAssocID="{8F1D0C96-5447-4914-9F6D-627E32B68084}" presName="negativeSpace" presStyleCnt="0"/>
      <dgm:spPr/>
    </dgm:pt>
    <dgm:pt modelId="{DD842DE6-13A4-45F0-8C76-8459C73692D5}" type="pres">
      <dgm:prSet presAssocID="{8F1D0C96-5447-4914-9F6D-627E32B68084}" presName="childText" presStyleLbl="conFgAcc1" presStyleIdx="0" presStyleCnt="3">
        <dgm:presLayoutVars>
          <dgm:bulletEnabled val="1"/>
        </dgm:presLayoutVars>
      </dgm:prSet>
      <dgm:spPr/>
    </dgm:pt>
    <dgm:pt modelId="{C5943536-6EBE-4F94-B392-E031DE9A0491}" type="pres">
      <dgm:prSet presAssocID="{38B8DB84-60A7-465A-AABC-F05D61D84B27}" presName="spaceBetweenRectangles" presStyleCnt="0"/>
      <dgm:spPr/>
    </dgm:pt>
    <dgm:pt modelId="{77F46469-C6F8-492D-9261-F9B7292CD528}" type="pres">
      <dgm:prSet presAssocID="{280592FB-5E4E-413C-987B-3238A2352B38}" presName="parentLin" presStyleCnt="0"/>
      <dgm:spPr/>
    </dgm:pt>
    <dgm:pt modelId="{4DC7282B-B071-4249-B2F1-9461D2905340}" type="pres">
      <dgm:prSet presAssocID="{280592FB-5E4E-413C-987B-3238A2352B38}" presName="parentLeftMargin" presStyleLbl="node1" presStyleIdx="0" presStyleCnt="3"/>
      <dgm:spPr/>
    </dgm:pt>
    <dgm:pt modelId="{28E2D56F-987B-4937-B4AA-9DC97916D087}" type="pres">
      <dgm:prSet presAssocID="{280592FB-5E4E-413C-987B-3238A2352B38}" presName="parentText" presStyleLbl="node1" presStyleIdx="1" presStyleCnt="3" custScaleX="112992">
        <dgm:presLayoutVars>
          <dgm:chMax val="0"/>
          <dgm:bulletEnabled val="1"/>
        </dgm:presLayoutVars>
      </dgm:prSet>
      <dgm:spPr/>
    </dgm:pt>
    <dgm:pt modelId="{38B3E6F5-2A95-409F-9B7F-0550C05E7FBD}" type="pres">
      <dgm:prSet presAssocID="{280592FB-5E4E-413C-987B-3238A2352B38}" presName="negativeSpace" presStyleCnt="0"/>
      <dgm:spPr/>
    </dgm:pt>
    <dgm:pt modelId="{7E76B571-C341-4706-BECF-7BF0B4F62BB6}" type="pres">
      <dgm:prSet presAssocID="{280592FB-5E4E-413C-987B-3238A2352B38}" presName="childText" presStyleLbl="conFgAcc1" presStyleIdx="1" presStyleCnt="3">
        <dgm:presLayoutVars>
          <dgm:bulletEnabled val="1"/>
        </dgm:presLayoutVars>
      </dgm:prSet>
      <dgm:spPr/>
    </dgm:pt>
    <dgm:pt modelId="{BB78B773-4E5D-48B8-88EC-50BBC4F74BE7}" type="pres">
      <dgm:prSet presAssocID="{B471FCFE-8D1D-43A5-BE9F-DBD722E060DD}" presName="spaceBetweenRectangles" presStyleCnt="0"/>
      <dgm:spPr/>
    </dgm:pt>
    <dgm:pt modelId="{52256748-79A0-4B41-8541-46B7F8A8F38E}" type="pres">
      <dgm:prSet presAssocID="{17C803AF-26D3-4094-8F57-67B19CA390A7}" presName="parentLin" presStyleCnt="0"/>
      <dgm:spPr/>
    </dgm:pt>
    <dgm:pt modelId="{87A8AB23-59DB-4585-AF77-81A019D755EA}" type="pres">
      <dgm:prSet presAssocID="{17C803AF-26D3-4094-8F57-67B19CA390A7}" presName="parentLeftMargin" presStyleLbl="node1" presStyleIdx="1" presStyleCnt="3"/>
      <dgm:spPr/>
    </dgm:pt>
    <dgm:pt modelId="{BF6FB7BC-5BC2-4C01-9588-EBE141CBC5A5}" type="pres">
      <dgm:prSet presAssocID="{17C803AF-26D3-4094-8F57-67B19CA390A7}" presName="parentText" presStyleLbl="node1" presStyleIdx="2" presStyleCnt="3" custScaleX="112377">
        <dgm:presLayoutVars>
          <dgm:chMax val="0"/>
          <dgm:bulletEnabled val="1"/>
        </dgm:presLayoutVars>
      </dgm:prSet>
      <dgm:spPr/>
    </dgm:pt>
    <dgm:pt modelId="{82524C99-B63A-4DA9-82E1-DC8B7A654FD7}" type="pres">
      <dgm:prSet presAssocID="{17C803AF-26D3-4094-8F57-67B19CA390A7}" presName="negativeSpace" presStyleCnt="0"/>
      <dgm:spPr/>
    </dgm:pt>
    <dgm:pt modelId="{C6BF92E6-F54B-4A6B-AE67-4370013C5A28}" type="pres">
      <dgm:prSet presAssocID="{17C803AF-26D3-4094-8F57-67B19CA390A7}" presName="childText" presStyleLbl="conFgAcc1" presStyleIdx="2" presStyleCnt="3">
        <dgm:presLayoutVars>
          <dgm:bulletEnabled val="1"/>
        </dgm:presLayoutVars>
      </dgm:prSet>
      <dgm:spPr/>
    </dgm:pt>
  </dgm:ptLst>
  <dgm:cxnLst>
    <dgm:cxn modelId="{2B2A175C-8B28-4517-B808-CE6FD0B7B97E}" type="presOf" srcId="{8F1D0C96-5447-4914-9F6D-627E32B68084}" destId="{0391B8E8-0C26-4B69-A808-7F14C51F81BA}" srcOrd="0" destOrd="0" presId="urn:microsoft.com/office/officeart/2005/8/layout/list1"/>
    <dgm:cxn modelId="{1074FE5D-0F35-4E3B-B726-89B1AED5BC6D}" type="presOf" srcId="{8F1D0C96-5447-4914-9F6D-627E32B68084}" destId="{657EE8EC-D728-4BF1-B1DC-FBF331F5678C}" srcOrd="1" destOrd="0" presId="urn:microsoft.com/office/officeart/2005/8/layout/list1"/>
    <dgm:cxn modelId="{1FE3CD50-C2FE-46AA-8AEE-435BBABB6668}" type="presOf" srcId="{17C803AF-26D3-4094-8F57-67B19CA390A7}" destId="{87A8AB23-59DB-4585-AF77-81A019D755EA}" srcOrd="0" destOrd="0" presId="urn:microsoft.com/office/officeart/2005/8/layout/list1"/>
    <dgm:cxn modelId="{68C42055-5E9F-429B-BD44-3E0D4B9FA6FB}" srcId="{0EA420D6-1092-40FB-8A21-22A0EA4E3510}" destId="{17C803AF-26D3-4094-8F57-67B19CA390A7}" srcOrd="2" destOrd="0" parTransId="{AF38E36B-6906-422E-A56E-DE924AC47E71}" sibTransId="{6F6C3536-327A-47CC-9141-04ADFC9BFCCA}"/>
    <dgm:cxn modelId="{1A61DC7E-E6A8-48C7-8239-418C11BAD87E}" type="presOf" srcId="{17C803AF-26D3-4094-8F57-67B19CA390A7}" destId="{BF6FB7BC-5BC2-4C01-9588-EBE141CBC5A5}" srcOrd="1" destOrd="0" presId="urn:microsoft.com/office/officeart/2005/8/layout/list1"/>
    <dgm:cxn modelId="{E37F1281-622B-4500-A3DB-997C9B701106}" type="presOf" srcId="{0EA420D6-1092-40FB-8A21-22A0EA4E3510}" destId="{03121083-D0E3-469F-88D2-E995A033F428}" srcOrd="0" destOrd="0" presId="urn:microsoft.com/office/officeart/2005/8/layout/list1"/>
    <dgm:cxn modelId="{EC18858D-E2F8-4ACF-930C-965D70A6F264}" srcId="{0EA420D6-1092-40FB-8A21-22A0EA4E3510}" destId="{280592FB-5E4E-413C-987B-3238A2352B38}" srcOrd="1" destOrd="0" parTransId="{C37ED859-20D8-4327-B86D-E591C879EFC6}" sibTransId="{B471FCFE-8D1D-43A5-BE9F-DBD722E060DD}"/>
    <dgm:cxn modelId="{86DFF6A4-88C8-4425-AD70-F16CFAFDD087}" type="presOf" srcId="{280592FB-5E4E-413C-987B-3238A2352B38}" destId="{28E2D56F-987B-4937-B4AA-9DC97916D087}" srcOrd="1" destOrd="0" presId="urn:microsoft.com/office/officeart/2005/8/layout/list1"/>
    <dgm:cxn modelId="{EB784CEB-F86C-4C96-BBE4-6110CDE9743B}" type="presOf" srcId="{280592FB-5E4E-413C-987B-3238A2352B38}" destId="{4DC7282B-B071-4249-B2F1-9461D2905340}" srcOrd="0" destOrd="0" presId="urn:microsoft.com/office/officeart/2005/8/layout/list1"/>
    <dgm:cxn modelId="{3E3E2FFD-4333-4B9D-A1EE-E132F5727A06}" srcId="{0EA420D6-1092-40FB-8A21-22A0EA4E3510}" destId="{8F1D0C96-5447-4914-9F6D-627E32B68084}" srcOrd="0" destOrd="0" parTransId="{6D1D1DBF-080C-454F-AD85-787B6D6F4B11}" sibTransId="{38B8DB84-60A7-465A-AABC-F05D61D84B27}"/>
    <dgm:cxn modelId="{D6A03D44-0DFB-42D5-BA6B-5C431A69B044}" type="presParOf" srcId="{03121083-D0E3-469F-88D2-E995A033F428}" destId="{479818DA-FB43-40AF-BFEB-B99734656599}" srcOrd="0" destOrd="0" presId="urn:microsoft.com/office/officeart/2005/8/layout/list1"/>
    <dgm:cxn modelId="{E5811461-2BA9-41E5-97FC-730452CDD626}" type="presParOf" srcId="{479818DA-FB43-40AF-BFEB-B99734656599}" destId="{0391B8E8-0C26-4B69-A808-7F14C51F81BA}" srcOrd="0" destOrd="0" presId="urn:microsoft.com/office/officeart/2005/8/layout/list1"/>
    <dgm:cxn modelId="{ED126CDA-6DB0-4337-89FD-50CB89F6C4A6}" type="presParOf" srcId="{479818DA-FB43-40AF-BFEB-B99734656599}" destId="{657EE8EC-D728-4BF1-B1DC-FBF331F5678C}" srcOrd="1" destOrd="0" presId="urn:microsoft.com/office/officeart/2005/8/layout/list1"/>
    <dgm:cxn modelId="{7503F7F6-089E-4830-94F6-CA07C5A2F44F}" type="presParOf" srcId="{03121083-D0E3-469F-88D2-E995A033F428}" destId="{90517A9E-A4C4-45ED-98C9-37C9C48E77ED}" srcOrd="1" destOrd="0" presId="urn:microsoft.com/office/officeart/2005/8/layout/list1"/>
    <dgm:cxn modelId="{5A58387D-12F8-4607-9573-028FB270F11E}" type="presParOf" srcId="{03121083-D0E3-469F-88D2-E995A033F428}" destId="{DD842DE6-13A4-45F0-8C76-8459C73692D5}" srcOrd="2" destOrd="0" presId="urn:microsoft.com/office/officeart/2005/8/layout/list1"/>
    <dgm:cxn modelId="{CA830DB1-A769-4C07-8D32-42C9632EA3BE}" type="presParOf" srcId="{03121083-D0E3-469F-88D2-E995A033F428}" destId="{C5943536-6EBE-4F94-B392-E031DE9A0491}" srcOrd="3" destOrd="0" presId="urn:microsoft.com/office/officeart/2005/8/layout/list1"/>
    <dgm:cxn modelId="{E9B6DAC5-A3B3-4EDD-88AE-72DDC0D5ADCA}" type="presParOf" srcId="{03121083-D0E3-469F-88D2-E995A033F428}" destId="{77F46469-C6F8-492D-9261-F9B7292CD528}" srcOrd="4" destOrd="0" presId="urn:microsoft.com/office/officeart/2005/8/layout/list1"/>
    <dgm:cxn modelId="{289C9953-B7CE-4A60-AE57-34ED9DF4F050}" type="presParOf" srcId="{77F46469-C6F8-492D-9261-F9B7292CD528}" destId="{4DC7282B-B071-4249-B2F1-9461D2905340}" srcOrd="0" destOrd="0" presId="urn:microsoft.com/office/officeart/2005/8/layout/list1"/>
    <dgm:cxn modelId="{D725DA5C-2452-41FE-AB3C-1834F16F0151}" type="presParOf" srcId="{77F46469-C6F8-492D-9261-F9B7292CD528}" destId="{28E2D56F-987B-4937-B4AA-9DC97916D087}" srcOrd="1" destOrd="0" presId="urn:microsoft.com/office/officeart/2005/8/layout/list1"/>
    <dgm:cxn modelId="{E702B327-552F-4617-BF81-92E5B3E52B0A}" type="presParOf" srcId="{03121083-D0E3-469F-88D2-E995A033F428}" destId="{38B3E6F5-2A95-409F-9B7F-0550C05E7FBD}" srcOrd="5" destOrd="0" presId="urn:microsoft.com/office/officeart/2005/8/layout/list1"/>
    <dgm:cxn modelId="{418AF656-93F8-4A0E-B88C-2000C4E7DC2B}" type="presParOf" srcId="{03121083-D0E3-469F-88D2-E995A033F428}" destId="{7E76B571-C341-4706-BECF-7BF0B4F62BB6}" srcOrd="6" destOrd="0" presId="urn:microsoft.com/office/officeart/2005/8/layout/list1"/>
    <dgm:cxn modelId="{EC1228C9-78CD-40BC-9F44-CC162741ABBB}" type="presParOf" srcId="{03121083-D0E3-469F-88D2-E995A033F428}" destId="{BB78B773-4E5D-48B8-88EC-50BBC4F74BE7}" srcOrd="7" destOrd="0" presId="urn:microsoft.com/office/officeart/2005/8/layout/list1"/>
    <dgm:cxn modelId="{A5579BB6-372B-4636-910A-E58FC187E8BD}" type="presParOf" srcId="{03121083-D0E3-469F-88D2-E995A033F428}" destId="{52256748-79A0-4B41-8541-46B7F8A8F38E}" srcOrd="8" destOrd="0" presId="urn:microsoft.com/office/officeart/2005/8/layout/list1"/>
    <dgm:cxn modelId="{60A18EDA-9192-4946-9C34-2316C1762E3C}" type="presParOf" srcId="{52256748-79A0-4B41-8541-46B7F8A8F38E}" destId="{87A8AB23-59DB-4585-AF77-81A019D755EA}" srcOrd="0" destOrd="0" presId="urn:microsoft.com/office/officeart/2005/8/layout/list1"/>
    <dgm:cxn modelId="{DDFF3C72-A177-49FF-8532-D954254EA141}" type="presParOf" srcId="{52256748-79A0-4B41-8541-46B7F8A8F38E}" destId="{BF6FB7BC-5BC2-4C01-9588-EBE141CBC5A5}" srcOrd="1" destOrd="0" presId="urn:microsoft.com/office/officeart/2005/8/layout/list1"/>
    <dgm:cxn modelId="{4D53421F-03C5-4135-BE9F-757FA66485BC}" type="presParOf" srcId="{03121083-D0E3-469F-88D2-E995A033F428}" destId="{82524C99-B63A-4DA9-82E1-DC8B7A654FD7}" srcOrd="9" destOrd="0" presId="urn:microsoft.com/office/officeart/2005/8/layout/list1"/>
    <dgm:cxn modelId="{3609D5CC-0E41-4EED-8BED-F7083C0DA27E}" type="presParOf" srcId="{03121083-D0E3-469F-88D2-E995A033F428}" destId="{C6BF92E6-F54B-4A6B-AE67-4370013C5A2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A420D6-1092-40FB-8A21-22A0EA4E351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F1D0C96-5447-4914-9F6D-627E32B68084}">
      <dgm:prSet phldrT="[Text]" custT="1"/>
      <dgm:spPr>
        <a:solidFill>
          <a:srgbClr val="B5ADA5"/>
        </a:solidFill>
      </dgm:spPr>
      <dgm:t>
        <a:bodyPr/>
        <a:lstStyle/>
        <a:p>
          <a:r>
            <a:rPr lang="en-US" sz="3000" b="0" dirty="0">
              <a:latin typeface="Brandon Grotesque Regular" panose="020B0503020203060202" pitchFamily="34" charset="0"/>
              <a:cs typeface="Arial" panose="020B0604020202020204" pitchFamily="34" charset="0"/>
            </a:rPr>
            <a:t>Identify Effective Time Management Skills</a:t>
          </a:r>
        </a:p>
      </dgm:t>
    </dgm:pt>
    <dgm:pt modelId="{6D1D1DBF-080C-454F-AD85-787B6D6F4B11}" type="parTrans" cxnId="{3E3E2FFD-4333-4B9D-A1EE-E132F5727A06}">
      <dgm:prSet/>
      <dgm:spPr/>
      <dgm:t>
        <a:bodyPr/>
        <a:lstStyle/>
        <a:p>
          <a:endParaRPr lang="en-US"/>
        </a:p>
      </dgm:t>
    </dgm:pt>
    <dgm:pt modelId="{38B8DB84-60A7-465A-AABC-F05D61D84B27}" type="sibTrans" cxnId="{3E3E2FFD-4333-4B9D-A1EE-E132F5727A06}">
      <dgm:prSet/>
      <dgm:spPr/>
      <dgm:t>
        <a:bodyPr/>
        <a:lstStyle/>
        <a:p>
          <a:endParaRPr lang="en-US"/>
        </a:p>
      </dgm:t>
    </dgm:pt>
    <dgm:pt modelId="{280592FB-5E4E-413C-987B-3238A2352B38}">
      <dgm:prSet phldrT="[Text]" custT="1"/>
      <dgm:spPr/>
      <dgm:t>
        <a:bodyPr/>
        <a:lstStyle/>
        <a:p>
          <a:r>
            <a:rPr lang="en-US" sz="3000" b="0" dirty="0">
              <a:latin typeface="Brandon Grotesque Regular" panose="020B0503020203060202" pitchFamily="34" charset="0"/>
              <a:cs typeface="Arial" panose="020B0604020202020204" pitchFamily="34" charset="0"/>
            </a:rPr>
            <a:t>Discover Productive Habits</a:t>
          </a:r>
        </a:p>
      </dgm:t>
    </dgm:pt>
    <dgm:pt modelId="{C37ED859-20D8-4327-B86D-E591C879EFC6}" type="parTrans" cxnId="{EC18858D-E2F8-4ACF-930C-965D70A6F264}">
      <dgm:prSet/>
      <dgm:spPr/>
      <dgm:t>
        <a:bodyPr/>
        <a:lstStyle/>
        <a:p>
          <a:endParaRPr lang="en-US"/>
        </a:p>
      </dgm:t>
    </dgm:pt>
    <dgm:pt modelId="{B471FCFE-8D1D-43A5-BE9F-DBD722E060DD}" type="sibTrans" cxnId="{EC18858D-E2F8-4ACF-930C-965D70A6F264}">
      <dgm:prSet/>
      <dgm:spPr/>
      <dgm:t>
        <a:bodyPr/>
        <a:lstStyle/>
        <a:p>
          <a:endParaRPr lang="en-US"/>
        </a:p>
      </dgm:t>
    </dgm:pt>
    <dgm:pt modelId="{17C803AF-26D3-4094-8F57-67B19CA390A7}">
      <dgm:prSet phldrT="[Text]" custT="1"/>
      <dgm:spPr>
        <a:solidFill>
          <a:srgbClr val="1D376C"/>
        </a:solidFill>
      </dgm:spPr>
      <dgm:t>
        <a:bodyPr/>
        <a:lstStyle/>
        <a:p>
          <a:r>
            <a:rPr lang="en-US" sz="3000" b="0" dirty="0">
              <a:latin typeface="Brandon Grotesque Regular" panose="020B0503020203060202" pitchFamily="34" charset="0"/>
              <a:cs typeface="Arial" panose="020B0604020202020204" pitchFamily="34" charset="0"/>
            </a:rPr>
            <a:t>Apply the Productivity Tools</a:t>
          </a:r>
        </a:p>
      </dgm:t>
    </dgm:pt>
    <dgm:pt modelId="{AF38E36B-6906-422E-A56E-DE924AC47E71}" type="parTrans" cxnId="{68C42055-5E9F-429B-BD44-3E0D4B9FA6FB}">
      <dgm:prSet/>
      <dgm:spPr/>
      <dgm:t>
        <a:bodyPr/>
        <a:lstStyle/>
        <a:p>
          <a:endParaRPr lang="en-US"/>
        </a:p>
      </dgm:t>
    </dgm:pt>
    <dgm:pt modelId="{6F6C3536-327A-47CC-9141-04ADFC9BFCCA}" type="sibTrans" cxnId="{68C42055-5E9F-429B-BD44-3E0D4B9FA6FB}">
      <dgm:prSet/>
      <dgm:spPr/>
      <dgm:t>
        <a:bodyPr/>
        <a:lstStyle/>
        <a:p>
          <a:endParaRPr lang="en-US"/>
        </a:p>
      </dgm:t>
    </dgm:pt>
    <dgm:pt modelId="{03121083-D0E3-469F-88D2-E995A033F428}" type="pres">
      <dgm:prSet presAssocID="{0EA420D6-1092-40FB-8A21-22A0EA4E3510}" presName="linear" presStyleCnt="0">
        <dgm:presLayoutVars>
          <dgm:dir/>
          <dgm:animLvl val="lvl"/>
          <dgm:resizeHandles val="exact"/>
        </dgm:presLayoutVars>
      </dgm:prSet>
      <dgm:spPr/>
    </dgm:pt>
    <dgm:pt modelId="{479818DA-FB43-40AF-BFEB-B99734656599}" type="pres">
      <dgm:prSet presAssocID="{8F1D0C96-5447-4914-9F6D-627E32B68084}" presName="parentLin" presStyleCnt="0"/>
      <dgm:spPr/>
    </dgm:pt>
    <dgm:pt modelId="{0391B8E8-0C26-4B69-A808-7F14C51F81BA}" type="pres">
      <dgm:prSet presAssocID="{8F1D0C96-5447-4914-9F6D-627E32B68084}" presName="parentLeftMargin" presStyleLbl="node1" presStyleIdx="0" presStyleCnt="3"/>
      <dgm:spPr/>
    </dgm:pt>
    <dgm:pt modelId="{657EE8EC-D728-4BF1-B1DC-FBF331F5678C}" type="pres">
      <dgm:prSet presAssocID="{8F1D0C96-5447-4914-9F6D-627E32B68084}" presName="parentText" presStyleLbl="node1" presStyleIdx="0" presStyleCnt="3" custScaleX="113599">
        <dgm:presLayoutVars>
          <dgm:chMax val="0"/>
          <dgm:bulletEnabled val="1"/>
        </dgm:presLayoutVars>
      </dgm:prSet>
      <dgm:spPr/>
    </dgm:pt>
    <dgm:pt modelId="{90517A9E-A4C4-45ED-98C9-37C9C48E77ED}" type="pres">
      <dgm:prSet presAssocID="{8F1D0C96-5447-4914-9F6D-627E32B68084}" presName="negativeSpace" presStyleCnt="0"/>
      <dgm:spPr/>
    </dgm:pt>
    <dgm:pt modelId="{DD842DE6-13A4-45F0-8C76-8459C73692D5}" type="pres">
      <dgm:prSet presAssocID="{8F1D0C96-5447-4914-9F6D-627E32B68084}" presName="childText" presStyleLbl="conFgAcc1" presStyleIdx="0" presStyleCnt="3">
        <dgm:presLayoutVars>
          <dgm:bulletEnabled val="1"/>
        </dgm:presLayoutVars>
      </dgm:prSet>
      <dgm:spPr/>
    </dgm:pt>
    <dgm:pt modelId="{C5943536-6EBE-4F94-B392-E031DE9A0491}" type="pres">
      <dgm:prSet presAssocID="{38B8DB84-60A7-465A-AABC-F05D61D84B27}" presName="spaceBetweenRectangles" presStyleCnt="0"/>
      <dgm:spPr/>
    </dgm:pt>
    <dgm:pt modelId="{77F46469-C6F8-492D-9261-F9B7292CD528}" type="pres">
      <dgm:prSet presAssocID="{280592FB-5E4E-413C-987B-3238A2352B38}" presName="parentLin" presStyleCnt="0"/>
      <dgm:spPr/>
    </dgm:pt>
    <dgm:pt modelId="{4DC7282B-B071-4249-B2F1-9461D2905340}" type="pres">
      <dgm:prSet presAssocID="{280592FB-5E4E-413C-987B-3238A2352B38}" presName="parentLeftMargin" presStyleLbl="node1" presStyleIdx="0" presStyleCnt="3"/>
      <dgm:spPr/>
    </dgm:pt>
    <dgm:pt modelId="{28E2D56F-987B-4937-B4AA-9DC97916D087}" type="pres">
      <dgm:prSet presAssocID="{280592FB-5E4E-413C-987B-3238A2352B38}" presName="parentText" presStyleLbl="node1" presStyleIdx="1" presStyleCnt="3" custScaleX="112992">
        <dgm:presLayoutVars>
          <dgm:chMax val="0"/>
          <dgm:bulletEnabled val="1"/>
        </dgm:presLayoutVars>
      </dgm:prSet>
      <dgm:spPr/>
    </dgm:pt>
    <dgm:pt modelId="{38B3E6F5-2A95-409F-9B7F-0550C05E7FBD}" type="pres">
      <dgm:prSet presAssocID="{280592FB-5E4E-413C-987B-3238A2352B38}" presName="negativeSpace" presStyleCnt="0"/>
      <dgm:spPr/>
    </dgm:pt>
    <dgm:pt modelId="{7E76B571-C341-4706-BECF-7BF0B4F62BB6}" type="pres">
      <dgm:prSet presAssocID="{280592FB-5E4E-413C-987B-3238A2352B38}" presName="childText" presStyleLbl="conFgAcc1" presStyleIdx="1" presStyleCnt="3">
        <dgm:presLayoutVars>
          <dgm:bulletEnabled val="1"/>
        </dgm:presLayoutVars>
      </dgm:prSet>
      <dgm:spPr/>
    </dgm:pt>
    <dgm:pt modelId="{BB78B773-4E5D-48B8-88EC-50BBC4F74BE7}" type="pres">
      <dgm:prSet presAssocID="{B471FCFE-8D1D-43A5-BE9F-DBD722E060DD}" presName="spaceBetweenRectangles" presStyleCnt="0"/>
      <dgm:spPr/>
    </dgm:pt>
    <dgm:pt modelId="{52256748-79A0-4B41-8541-46B7F8A8F38E}" type="pres">
      <dgm:prSet presAssocID="{17C803AF-26D3-4094-8F57-67B19CA390A7}" presName="parentLin" presStyleCnt="0"/>
      <dgm:spPr/>
    </dgm:pt>
    <dgm:pt modelId="{87A8AB23-59DB-4585-AF77-81A019D755EA}" type="pres">
      <dgm:prSet presAssocID="{17C803AF-26D3-4094-8F57-67B19CA390A7}" presName="parentLeftMargin" presStyleLbl="node1" presStyleIdx="1" presStyleCnt="3"/>
      <dgm:spPr/>
    </dgm:pt>
    <dgm:pt modelId="{BF6FB7BC-5BC2-4C01-9588-EBE141CBC5A5}" type="pres">
      <dgm:prSet presAssocID="{17C803AF-26D3-4094-8F57-67B19CA390A7}" presName="parentText" presStyleLbl="node1" presStyleIdx="2" presStyleCnt="3" custScaleX="112377">
        <dgm:presLayoutVars>
          <dgm:chMax val="0"/>
          <dgm:bulletEnabled val="1"/>
        </dgm:presLayoutVars>
      </dgm:prSet>
      <dgm:spPr/>
    </dgm:pt>
    <dgm:pt modelId="{82524C99-B63A-4DA9-82E1-DC8B7A654FD7}" type="pres">
      <dgm:prSet presAssocID="{17C803AF-26D3-4094-8F57-67B19CA390A7}" presName="negativeSpace" presStyleCnt="0"/>
      <dgm:spPr/>
    </dgm:pt>
    <dgm:pt modelId="{C6BF92E6-F54B-4A6B-AE67-4370013C5A28}" type="pres">
      <dgm:prSet presAssocID="{17C803AF-26D3-4094-8F57-67B19CA390A7}" presName="childText" presStyleLbl="conFgAcc1" presStyleIdx="2" presStyleCnt="3">
        <dgm:presLayoutVars>
          <dgm:bulletEnabled val="1"/>
        </dgm:presLayoutVars>
      </dgm:prSet>
      <dgm:spPr/>
    </dgm:pt>
  </dgm:ptLst>
  <dgm:cxnLst>
    <dgm:cxn modelId="{2B2A175C-8B28-4517-B808-CE6FD0B7B97E}" type="presOf" srcId="{8F1D0C96-5447-4914-9F6D-627E32B68084}" destId="{0391B8E8-0C26-4B69-A808-7F14C51F81BA}" srcOrd="0" destOrd="0" presId="urn:microsoft.com/office/officeart/2005/8/layout/list1"/>
    <dgm:cxn modelId="{1074FE5D-0F35-4E3B-B726-89B1AED5BC6D}" type="presOf" srcId="{8F1D0C96-5447-4914-9F6D-627E32B68084}" destId="{657EE8EC-D728-4BF1-B1DC-FBF331F5678C}" srcOrd="1" destOrd="0" presId="urn:microsoft.com/office/officeart/2005/8/layout/list1"/>
    <dgm:cxn modelId="{1FE3CD50-C2FE-46AA-8AEE-435BBABB6668}" type="presOf" srcId="{17C803AF-26D3-4094-8F57-67B19CA390A7}" destId="{87A8AB23-59DB-4585-AF77-81A019D755EA}" srcOrd="0" destOrd="0" presId="urn:microsoft.com/office/officeart/2005/8/layout/list1"/>
    <dgm:cxn modelId="{68C42055-5E9F-429B-BD44-3E0D4B9FA6FB}" srcId="{0EA420D6-1092-40FB-8A21-22A0EA4E3510}" destId="{17C803AF-26D3-4094-8F57-67B19CA390A7}" srcOrd="2" destOrd="0" parTransId="{AF38E36B-6906-422E-A56E-DE924AC47E71}" sibTransId="{6F6C3536-327A-47CC-9141-04ADFC9BFCCA}"/>
    <dgm:cxn modelId="{1A61DC7E-E6A8-48C7-8239-418C11BAD87E}" type="presOf" srcId="{17C803AF-26D3-4094-8F57-67B19CA390A7}" destId="{BF6FB7BC-5BC2-4C01-9588-EBE141CBC5A5}" srcOrd="1" destOrd="0" presId="urn:microsoft.com/office/officeart/2005/8/layout/list1"/>
    <dgm:cxn modelId="{E37F1281-622B-4500-A3DB-997C9B701106}" type="presOf" srcId="{0EA420D6-1092-40FB-8A21-22A0EA4E3510}" destId="{03121083-D0E3-469F-88D2-E995A033F428}" srcOrd="0" destOrd="0" presId="urn:microsoft.com/office/officeart/2005/8/layout/list1"/>
    <dgm:cxn modelId="{EC18858D-E2F8-4ACF-930C-965D70A6F264}" srcId="{0EA420D6-1092-40FB-8A21-22A0EA4E3510}" destId="{280592FB-5E4E-413C-987B-3238A2352B38}" srcOrd="1" destOrd="0" parTransId="{C37ED859-20D8-4327-B86D-E591C879EFC6}" sibTransId="{B471FCFE-8D1D-43A5-BE9F-DBD722E060DD}"/>
    <dgm:cxn modelId="{86DFF6A4-88C8-4425-AD70-F16CFAFDD087}" type="presOf" srcId="{280592FB-5E4E-413C-987B-3238A2352B38}" destId="{28E2D56F-987B-4937-B4AA-9DC97916D087}" srcOrd="1" destOrd="0" presId="urn:microsoft.com/office/officeart/2005/8/layout/list1"/>
    <dgm:cxn modelId="{EB784CEB-F86C-4C96-BBE4-6110CDE9743B}" type="presOf" srcId="{280592FB-5E4E-413C-987B-3238A2352B38}" destId="{4DC7282B-B071-4249-B2F1-9461D2905340}" srcOrd="0" destOrd="0" presId="urn:microsoft.com/office/officeart/2005/8/layout/list1"/>
    <dgm:cxn modelId="{3E3E2FFD-4333-4B9D-A1EE-E132F5727A06}" srcId="{0EA420D6-1092-40FB-8A21-22A0EA4E3510}" destId="{8F1D0C96-5447-4914-9F6D-627E32B68084}" srcOrd="0" destOrd="0" parTransId="{6D1D1DBF-080C-454F-AD85-787B6D6F4B11}" sibTransId="{38B8DB84-60A7-465A-AABC-F05D61D84B27}"/>
    <dgm:cxn modelId="{D6A03D44-0DFB-42D5-BA6B-5C431A69B044}" type="presParOf" srcId="{03121083-D0E3-469F-88D2-E995A033F428}" destId="{479818DA-FB43-40AF-BFEB-B99734656599}" srcOrd="0" destOrd="0" presId="urn:microsoft.com/office/officeart/2005/8/layout/list1"/>
    <dgm:cxn modelId="{E5811461-2BA9-41E5-97FC-730452CDD626}" type="presParOf" srcId="{479818DA-FB43-40AF-BFEB-B99734656599}" destId="{0391B8E8-0C26-4B69-A808-7F14C51F81BA}" srcOrd="0" destOrd="0" presId="urn:microsoft.com/office/officeart/2005/8/layout/list1"/>
    <dgm:cxn modelId="{ED126CDA-6DB0-4337-89FD-50CB89F6C4A6}" type="presParOf" srcId="{479818DA-FB43-40AF-BFEB-B99734656599}" destId="{657EE8EC-D728-4BF1-B1DC-FBF331F5678C}" srcOrd="1" destOrd="0" presId="urn:microsoft.com/office/officeart/2005/8/layout/list1"/>
    <dgm:cxn modelId="{7503F7F6-089E-4830-94F6-CA07C5A2F44F}" type="presParOf" srcId="{03121083-D0E3-469F-88D2-E995A033F428}" destId="{90517A9E-A4C4-45ED-98C9-37C9C48E77ED}" srcOrd="1" destOrd="0" presId="urn:microsoft.com/office/officeart/2005/8/layout/list1"/>
    <dgm:cxn modelId="{5A58387D-12F8-4607-9573-028FB270F11E}" type="presParOf" srcId="{03121083-D0E3-469F-88D2-E995A033F428}" destId="{DD842DE6-13A4-45F0-8C76-8459C73692D5}" srcOrd="2" destOrd="0" presId="urn:microsoft.com/office/officeart/2005/8/layout/list1"/>
    <dgm:cxn modelId="{CA830DB1-A769-4C07-8D32-42C9632EA3BE}" type="presParOf" srcId="{03121083-D0E3-469F-88D2-E995A033F428}" destId="{C5943536-6EBE-4F94-B392-E031DE9A0491}" srcOrd="3" destOrd="0" presId="urn:microsoft.com/office/officeart/2005/8/layout/list1"/>
    <dgm:cxn modelId="{E9B6DAC5-A3B3-4EDD-88AE-72DDC0D5ADCA}" type="presParOf" srcId="{03121083-D0E3-469F-88D2-E995A033F428}" destId="{77F46469-C6F8-492D-9261-F9B7292CD528}" srcOrd="4" destOrd="0" presId="urn:microsoft.com/office/officeart/2005/8/layout/list1"/>
    <dgm:cxn modelId="{289C9953-B7CE-4A60-AE57-34ED9DF4F050}" type="presParOf" srcId="{77F46469-C6F8-492D-9261-F9B7292CD528}" destId="{4DC7282B-B071-4249-B2F1-9461D2905340}" srcOrd="0" destOrd="0" presId="urn:microsoft.com/office/officeart/2005/8/layout/list1"/>
    <dgm:cxn modelId="{D725DA5C-2452-41FE-AB3C-1834F16F0151}" type="presParOf" srcId="{77F46469-C6F8-492D-9261-F9B7292CD528}" destId="{28E2D56F-987B-4937-B4AA-9DC97916D087}" srcOrd="1" destOrd="0" presId="urn:microsoft.com/office/officeart/2005/8/layout/list1"/>
    <dgm:cxn modelId="{E702B327-552F-4617-BF81-92E5B3E52B0A}" type="presParOf" srcId="{03121083-D0E3-469F-88D2-E995A033F428}" destId="{38B3E6F5-2A95-409F-9B7F-0550C05E7FBD}" srcOrd="5" destOrd="0" presId="urn:microsoft.com/office/officeart/2005/8/layout/list1"/>
    <dgm:cxn modelId="{418AF656-93F8-4A0E-B88C-2000C4E7DC2B}" type="presParOf" srcId="{03121083-D0E3-469F-88D2-E995A033F428}" destId="{7E76B571-C341-4706-BECF-7BF0B4F62BB6}" srcOrd="6" destOrd="0" presId="urn:microsoft.com/office/officeart/2005/8/layout/list1"/>
    <dgm:cxn modelId="{EC1228C9-78CD-40BC-9F44-CC162741ABBB}" type="presParOf" srcId="{03121083-D0E3-469F-88D2-E995A033F428}" destId="{BB78B773-4E5D-48B8-88EC-50BBC4F74BE7}" srcOrd="7" destOrd="0" presId="urn:microsoft.com/office/officeart/2005/8/layout/list1"/>
    <dgm:cxn modelId="{A5579BB6-372B-4636-910A-E58FC187E8BD}" type="presParOf" srcId="{03121083-D0E3-469F-88D2-E995A033F428}" destId="{52256748-79A0-4B41-8541-46B7F8A8F38E}" srcOrd="8" destOrd="0" presId="urn:microsoft.com/office/officeart/2005/8/layout/list1"/>
    <dgm:cxn modelId="{60A18EDA-9192-4946-9C34-2316C1762E3C}" type="presParOf" srcId="{52256748-79A0-4B41-8541-46B7F8A8F38E}" destId="{87A8AB23-59DB-4585-AF77-81A019D755EA}" srcOrd="0" destOrd="0" presId="urn:microsoft.com/office/officeart/2005/8/layout/list1"/>
    <dgm:cxn modelId="{DDFF3C72-A177-49FF-8532-D954254EA141}" type="presParOf" srcId="{52256748-79A0-4B41-8541-46B7F8A8F38E}" destId="{BF6FB7BC-5BC2-4C01-9588-EBE141CBC5A5}" srcOrd="1" destOrd="0" presId="urn:microsoft.com/office/officeart/2005/8/layout/list1"/>
    <dgm:cxn modelId="{4D53421F-03C5-4135-BE9F-757FA66485BC}" type="presParOf" srcId="{03121083-D0E3-469F-88D2-E995A033F428}" destId="{82524C99-B63A-4DA9-82E1-DC8B7A654FD7}" srcOrd="9" destOrd="0" presId="urn:microsoft.com/office/officeart/2005/8/layout/list1"/>
    <dgm:cxn modelId="{3609D5CC-0E41-4EED-8BED-F7083C0DA27E}" type="presParOf" srcId="{03121083-D0E3-469F-88D2-E995A033F428}" destId="{C6BF92E6-F54B-4A6B-AE67-4370013C5A2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42DE6-13A4-45F0-8C76-8459C73692D5}">
      <dsp:nvSpPr>
        <dsp:cNvPr id="0" name=""/>
        <dsp:cNvSpPr/>
      </dsp:nvSpPr>
      <dsp:spPr>
        <a:xfrm>
          <a:off x="0" y="398019"/>
          <a:ext cx="900418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EE8EC-D728-4BF1-B1DC-FBF331F5678C}">
      <dsp:nvSpPr>
        <dsp:cNvPr id="0" name=""/>
        <dsp:cNvSpPr/>
      </dsp:nvSpPr>
      <dsp:spPr>
        <a:xfrm>
          <a:off x="450209" y="14259"/>
          <a:ext cx="7160066" cy="767520"/>
        </a:xfrm>
        <a:prstGeom prst="roundRect">
          <a:avLst/>
        </a:prstGeom>
        <a:solidFill>
          <a:srgbClr val="B5A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236" tIns="0" rIns="238236"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Brandon Grotesque Regular" panose="020B0503020203060202" pitchFamily="34" charset="0"/>
              <a:cs typeface="Arial" panose="020B0604020202020204" pitchFamily="34" charset="0"/>
            </a:rPr>
            <a:t>Identify Effective Time Management Skills</a:t>
          </a:r>
        </a:p>
      </dsp:txBody>
      <dsp:txXfrm>
        <a:off x="487676" y="51726"/>
        <a:ext cx="7085132" cy="692586"/>
      </dsp:txXfrm>
    </dsp:sp>
    <dsp:sp modelId="{7E76B571-C341-4706-BECF-7BF0B4F62BB6}">
      <dsp:nvSpPr>
        <dsp:cNvPr id="0" name=""/>
        <dsp:cNvSpPr/>
      </dsp:nvSpPr>
      <dsp:spPr>
        <a:xfrm>
          <a:off x="0" y="1577379"/>
          <a:ext cx="900418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2D56F-987B-4937-B4AA-9DC97916D087}">
      <dsp:nvSpPr>
        <dsp:cNvPr id="0" name=""/>
        <dsp:cNvSpPr/>
      </dsp:nvSpPr>
      <dsp:spPr>
        <a:xfrm>
          <a:off x="450209" y="1193620"/>
          <a:ext cx="712180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236" tIns="0" rIns="238236"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Brandon Grotesque Regular" panose="020B0503020203060202" pitchFamily="34" charset="0"/>
              <a:cs typeface="Arial" panose="020B0604020202020204" pitchFamily="34" charset="0"/>
            </a:rPr>
            <a:t>Discover Productive Habits</a:t>
          </a:r>
        </a:p>
      </dsp:txBody>
      <dsp:txXfrm>
        <a:off x="487676" y="1231087"/>
        <a:ext cx="7046873" cy="692586"/>
      </dsp:txXfrm>
    </dsp:sp>
    <dsp:sp modelId="{C6BF92E6-F54B-4A6B-AE67-4370013C5A28}">
      <dsp:nvSpPr>
        <dsp:cNvPr id="0" name=""/>
        <dsp:cNvSpPr/>
      </dsp:nvSpPr>
      <dsp:spPr>
        <a:xfrm>
          <a:off x="0" y="2756740"/>
          <a:ext cx="900418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FB7BC-5BC2-4C01-9588-EBE141CBC5A5}">
      <dsp:nvSpPr>
        <dsp:cNvPr id="0" name=""/>
        <dsp:cNvSpPr/>
      </dsp:nvSpPr>
      <dsp:spPr>
        <a:xfrm>
          <a:off x="450209" y="2372980"/>
          <a:ext cx="7083044" cy="767520"/>
        </a:xfrm>
        <a:prstGeom prst="roundRect">
          <a:avLst/>
        </a:prstGeom>
        <a:solidFill>
          <a:srgbClr val="1D37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236" tIns="0" rIns="238236"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Brandon Grotesque Regular" panose="020B0503020203060202" pitchFamily="34" charset="0"/>
              <a:cs typeface="Arial" panose="020B0604020202020204" pitchFamily="34" charset="0"/>
            </a:rPr>
            <a:t>Apply the Productivity Tools</a:t>
          </a:r>
        </a:p>
      </dsp:txBody>
      <dsp:txXfrm>
        <a:off x="487676" y="2410447"/>
        <a:ext cx="7008110"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42DE6-13A4-45F0-8C76-8459C73692D5}">
      <dsp:nvSpPr>
        <dsp:cNvPr id="0" name=""/>
        <dsp:cNvSpPr/>
      </dsp:nvSpPr>
      <dsp:spPr>
        <a:xfrm>
          <a:off x="0" y="398019"/>
          <a:ext cx="900418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EE8EC-D728-4BF1-B1DC-FBF331F5678C}">
      <dsp:nvSpPr>
        <dsp:cNvPr id="0" name=""/>
        <dsp:cNvSpPr/>
      </dsp:nvSpPr>
      <dsp:spPr>
        <a:xfrm>
          <a:off x="450209" y="14259"/>
          <a:ext cx="7160066" cy="767520"/>
        </a:xfrm>
        <a:prstGeom prst="roundRect">
          <a:avLst/>
        </a:prstGeom>
        <a:solidFill>
          <a:srgbClr val="B5AD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236" tIns="0" rIns="238236" bIns="0" numCol="1" spcCol="1270" anchor="ctr" anchorCtr="0">
          <a:noAutofit/>
        </a:bodyPr>
        <a:lstStyle/>
        <a:p>
          <a:pPr marL="0" lvl="0" indent="0" algn="l" defTabSz="1333500">
            <a:lnSpc>
              <a:spcPct val="90000"/>
            </a:lnSpc>
            <a:spcBef>
              <a:spcPct val="0"/>
            </a:spcBef>
            <a:spcAft>
              <a:spcPct val="35000"/>
            </a:spcAft>
            <a:buNone/>
          </a:pPr>
          <a:r>
            <a:rPr lang="en-US" sz="3000" b="0" kern="1200" dirty="0">
              <a:latin typeface="Brandon Grotesque Regular" panose="020B0503020203060202" pitchFamily="34" charset="0"/>
              <a:cs typeface="Arial" panose="020B0604020202020204" pitchFamily="34" charset="0"/>
            </a:rPr>
            <a:t>Identify Effective Time Management Skills</a:t>
          </a:r>
        </a:p>
      </dsp:txBody>
      <dsp:txXfrm>
        <a:off x="487676" y="51726"/>
        <a:ext cx="7085132" cy="692586"/>
      </dsp:txXfrm>
    </dsp:sp>
    <dsp:sp modelId="{7E76B571-C341-4706-BECF-7BF0B4F62BB6}">
      <dsp:nvSpPr>
        <dsp:cNvPr id="0" name=""/>
        <dsp:cNvSpPr/>
      </dsp:nvSpPr>
      <dsp:spPr>
        <a:xfrm>
          <a:off x="0" y="1577379"/>
          <a:ext cx="900418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2D56F-987B-4937-B4AA-9DC97916D087}">
      <dsp:nvSpPr>
        <dsp:cNvPr id="0" name=""/>
        <dsp:cNvSpPr/>
      </dsp:nvSpPr>
      <dsp:spPr>
        <a:xfrm>
          <a:off x="450209" y="1193620"/>
          <a:ext cx="7121807"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236" tIns="0" rIns="238236" bIns="0" numCol="1" spcCol="1270" anchor="ctr" anchorCtr="0">
          <a:noAutofit/>
        </a:bodyPr>
        <a:lstStyle/>
        <a:p>
          <a:pPr marL="0" lvl="0" indent="0" algn="l" defTabSz="1333500">
            <a:lnSpc>
              <a:spcPct val="90000"/>
            </a:lnSpc>
            <a:spcBef>
              <a:spcPct val="0"/>
            </a:spcBef>
            <a:spcAft>
              <a:spcPct val="35000"/>
            </a:spcAft>
            <a:buNone/>
          </a:pPr>
          <a:r>
            <a:rPr lang="en-US" sz="3000" b="0" kern="1200" dirty="0">
              <a:latin typeface="Brandon Grotesque Regular" panose="020B0503020203060202" pitchFamily="34" charset="0"/>
              <a:cs typeface="Arial" panose="020B0604020202020204" pitchFamily="34" charset="0"/>
            </a:rPr>
            <a:t>Discover Productive Habits</a:t>
          </a:r>
        </a:p>
      </dsp:txBody>
      <dsp:txXfrm>
        <a:off x="487676" y="1231087"/>
        <a:ext cx="7046873" cy="692586"/>
      </dsp:txXfrm>
    </dsp:sp>
    <dsp:sp modelId="{C6BF92E6-F54B-4A6B-AE67-4370013C5A28}">
      <dsp:nvSpPr>
        <dsp:cNvPr id="0" name=""/>
        <dsp:cNvSpPr/>
      </dsp:nvSpPr>
      <dsp:spPr>
        <a:xfrm>
          <a:off x="0" y="2756740"/>
          <a:ext cx="900418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FB7BC-5BC2-4C01-9588-EBE141CBC5A5}">
      <dsp:nvSpPr>
        <dsp:cNvPr id="0" name=""/>
        <dsp:cNvSpPr/>
      </dsp:nvSpPr>
      <dsp:spPr>
        <a:xfrm>
          <a:off x="450209" y="2372980"/>
          <a:ext cx="7083044" cy="767520"/>
        </a:xfrm>
        <a:prstGeom prst="roundRect">
          <a:avLst/>
        </a:prstGeom>
        <a:solidFill>
          <a:srgbClr val="1D376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236" tIns="0" rIns="238236" bIns="0" numCol="1" spcCol="1270" anchor="ctr" anchorCtr="0">
          <a:noAutofit/>
        </a:bodyPr>
        <a:lstStyle/>
        <a:p>
          <a:pPr marL="0" lvl="0" indent="0" algn="l" defTabSz="1333500">
            <a:lnSpc>
              <a:spcPct val="90000"/>
            </a:lnSpc>
            <a:spcBef>
              <a:spcPct val="0"/>
            </a:spcBef>
            <a:spcAft>
              <a:spcPct val="35000"/>
            </a:spcAft>
            <a:buNone/>
          </a:pPr>
          <a:r>
            <a:rPr lang="en-US" sz="3000" b="0" kern="1200" dirty="0">
              <a:latin typeface="Brandon Grotesque Regular" panose="020B0503020203060202" pitchFamily="34" charset="0"/>
              <a:cs typeface="Arial" panose="020B0604020202020204" pitchFamily="34" charset="0"/>
            </a:rPr>
            <a:t>Apply the Productivity Tools</a:t>
          </a:r>
        </a:p>
      </dsp:txBody>
      <dsp:txXfrm>
        <a:off x="487676" y="2410447"/>
        <a:ext cx="700811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1AD00-A99D-4981-90CA-6237CFA27D53}"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0FA78-13B0-4F90-9468-8ACA851A2F18}" type="slidenum">
              <a:rPr lang="en-US" smtClean="0"/>
              <a:t>‹#›</a:t>
            </a:fld>
            <a:endParaRPr lang="en-US"/>
          </a:p>
        </p:txBody>
      </p:sp>
    </p:spTree>
    <p:extLst>
      <p:ext uri="{BB962C8B-B14F-4D97-AF65-F5344CB8AC3E}">
        <p14:creationId xmlns:p14="http://schemas.microsoft.com/office/powerpoint/2010/main" val="396868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Productive Leadership </a:t>
            </a:r>
          </a:p>
        </p:txBody>
      </p:sp>
      <p:sp>
        <p:nvSpPr>
          <p:cNvPr id="4" name="Slide Number Placeholder 3"/>
          <p:cNvSpPr>
            <a:spLocks noGrp="1"/>
          </p:cNvSpPr>
          <p:nvPr>
            <p:ph type="sldNum" sz="quarter" idx="5"/>
          </p:nvPr>
        </p:nvSpPr>
        <p:spPr/>
        <p:txBody>
          <a:bodyPr/>
          <a:lstStyle/>
          <a:p>
            <a:fld id="{7440FA78-13B0-4F90-9468-8ACA851A2F18}" type="slidenum">
              <a:rPr lang="en-US" smtClean="0"/>
              <a:t>1</a:t>
            </a:fld>
            <a:endParaRPr lang="en-US"/>
          </a:p>
        </p:txBody>
      </p:sp>
    </p:spTree>
    <p:extLst>
      <p:ext uri="{BB962C8B-B14F-4D97-AF65-F5344CB8AC3E}">
        <p14:creationId xmlns:p14="http://schemas.microsoft.com/office/powerpoint/2010/main" val="133970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Seconds</a:t>
            </a:r>
          </a:p>
          <a:p>
            <a:endParaRPr lang="en-US" dirty="0"/>
          </a:p>
          <a:p>
            <a:pPr marL="0" indent="0">
              <a:buFont typeface="Arial" panose="020B0604020202020204" pitchFamily="34" charset="0"/>
              <a:buNone/>
            </a:pPr>
            <a:r>
              <a:rPr lang="en-US" dirty="0"/>
              <a:t>* Rusty</a:t>
            </a:r>
          </a:p>
          <a:p>
            <a:pPr marL="171450" indent="-171450">
              <a:buFont typeface="Arial" panose="020B0604020202020204" pitchFamily="34" charset="0"/>
              <a:buChar char="•"/>
            </a:pPr>
            <a:endParaRPr lang="en-US" dirty="0"/>
          </a:p>
          <a:p>
            <a:pPr marL="171450" indent="-171450">
              <a:buFont typeface="Wingdings" panose="05000000000000000000" pitchFamily="2" charset="2"/>
              <a:buChar char="q"/>
            </a:pPr>
            <a:r>
              <a:rPr lang="en-US" dirty="0"/>
              <a:t>Read Slide (kick off to Time Management Skills)</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“People often complain about lack of time when lack of direction is the problem.” ~ Zig Ziglar</a:t>
            </a:r>
          </a:p>
        </p:txBody>
      </p:sp>
      <p:sp>
        <p:nvSpPr>
          <p:cNvPr id="4" name="Slide Number Placeholder 3"/>
          <p:cNvSpPr>
            <a:spLocks noGrp="1"/>
          </p:cNvSpPr>
          <p:nvPr>
            <p:ph type="sldNum" sz="quarter" idx="5"/>
          </p:nvPr>
        </p:nvSpPr>
        <p:spPr/>
        <p:txBody>
          <a:bodyPr/>
          <a:lstStyle/>
          <a:p>
            <a:fld id="{7440FA78-13B0-4F90-9468-8ACA851A2F18}" type="slidenum">
              <a:rPr lang="en-US" smtClean="0"/>
              <a:t>10</a:t>
            </a:fld>
            <a:endParaRPr lang="en-US"/>
          </a:p>
        </p:txBody>
      </p:sp>
    </p:spTree>
    <p:extLst>
      <p:ext uri="{BB962C8B-B14F-4D97-AF65-F5344CB8AC3E}">
        <p14:creationId xmlns:p14="http://schemas.microsoft.com/office/powerpoint/2010/main" val="124409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Rusty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a typeface="Calibri"/>
              <a:cs typeface="Calibri"/>
            </a:endParaRPr>
          </a:p>
          <a:p>
            <a:pPr marL="174708" indent="-174708" defTabSz="931774">
              <a:buFont typeface="Wingdings" panose="05000000000000000000" pitchFamily="2" charset="2"/>
              <a:buChar char="q"/>
              <a:defRPr/>
            </a:pPr>
            <a:r>
              <a:rPr lang="en-US" b="1" dirty="0">
                <a:ea typeface="Calibri"/>
                <a:cs typeface="Calibri"/>
              </a:rPr>
              <a:t>Manage Time Wisely / Execute the Plan</a:t>
            </a:r>
          </a:p>
          <a:p>
            <a:pPr marL="628650" lvl="1" indent="-171450">
              <a:buFont typeface="Wingdings" panose="05000000000000000000" pitchFamily="2" charset="2"/>
              <a:buChar char="§"/>
            </a:pPr>
            <a:r>
              <a:rPr lang="en-US" sz="1200" kern="1200" dirty="0">
                <a:solidFill>
                  <a:schemeClr val="tx1"/>
                </a:solidFill>
                <a:latin typeface="+mn-lt"/>
                <a:ea typeface="+mn-ea"/>
                <a:cs typeface="+mn-cs"/>
              </a:rPr>
              <a:t>24 hours  - that’s it!</a:t>
            </a:r>
          </a:p>
          <a:p>
            <a:pPr marL="628650" lvl="1" indent="-171450">
              <a:buFont typeface="Wingdings" panose="05000000000000000000" pitchFamily="2" charset="2"/>
              <a:buChar char="§"/>
            </a:pPr>
            <a:r>
              <a:rPr lang="en-US" sz="1200" kern="1200" dirty="0">
                <a:solidFill>
                  <a:schemeClr val="tx1"/>
                </a:solidFill>
                <a:latin typeface="+mn-lt"/>
                <a:ea typeface="+mn-ea"/>
                <a:cs typeface="+mn-cs"/>
              </a:rPr>
              <a:t>Task time allowance</a:t>
            </a:r>
          </a:p>
          <a:p>
            <a:pPr marL="628650" lvl="1" indent="-171450">
              <a:buFont typeface="Wingdings" panose="05000000000000000000" pitchFamily="2" charset="2"/>
              <a:buChar char="§"/>
            </a:pPr>
            <a:r>
              <a:rPr lang="en-US" sz="1200" kern="1200" dirty="0">
                <a:solidFill>
                  <a:schemeClr val="tx1"/>
                </a:solidFill>
                <a:latin typeface="+mn-lt"/>
                <a:ea typeface="+mn-ea"/>
                <a:cs typeface="+mn-cs"/>
              </a:rPr>
              <a:t>Evaluate and address opportunities</a:t>
            </a:r>
          </a:p>
          <a:p>
            <a:pPr marL="174708" indent="-174708" defTabSz="931774">
              <a:buFont typeface="Wingdings" panose="05000000000000000000" pitchFamily="2" charset="2"/>
              <a:buChar char="q"/>
              <a:defRPr/>
            </a:pPr>
            <a:endParaRPr lang="en-US" b="1" dirty="0">
              <a:ea typeface="Calibri"/>
              <a:cs typeface="Calibri"/>
            </a:endParaRPr>
          </a:p>
          <a:p>
            <a:pPr marL="0" marR="0" lvl="0" indent="0" algn="l" defTabSz="93177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0" dirty="0">
                <a:ea typeface="Calibri"/>
                <a:cs typeface="Calibri"/>
              </a:rPr>
              <a:t>You’ve all heard of time management, you know it’s something you ought to be doing, and yet it’s often the very thing which prevents us from moving ahead individually and collectively. More specifically, there are times throughout each day when things are expected to be complete, these tasks or assignments have designated time allotments (or standards), and you can evaluate team speed and success based on performance related to expected pace. This is why having a routine is so important</a:t>
            </a:r>
          </a:p>
          <a:p>
            <a:pPr marL="174708" indent="-174708" defTabSz="931774">
              <a:buFont typeface="Wingdings" panose="05000000000000000000" pitchFamily="2" charset="2"/>
              <a:buChar char="q"/>
              <a:defRPr/>
            </a:pPr>
            <a:endParaRPr lang="en-US" b="1" dirty="0">
              <a:ea typeface="Calibri"/>
              <a:cs typeface="Calibri"/>
            </a:endParaRPr>
          </a:p>
          <a:p>
            <a:pPr marL="174708" indent="-174708" defTabSz="931774">
              <a:buFont typeface="Wingdings" panose="05000000000000000000" pitchFamily="2" charset="2"/>
              <a:buChar char="q"/>
              <a:defRPr/>
            </a:pPr>
            <a:r>
              <a:rPr lang="en-US" b="1" dirty="0">
                <a:ea typeface="Calibri"/>
                <a:cs typeface="Calibri"/>
              </a:rPr>
              <a:t>What is a Routine</a:t>
            </a:r>
          </a:p>
          <a:p>
            <a:pPr marL="640594" lvl="1" indent="-174708" defTabSz="931774">
              <a:buFont typeface="Wingdings" panose="05000000000000000000" pitchFamily="2" charset="2"/>
              <a:buChar char="§"/>
              <a:defRPr/>
            </a:pPr>
            <a:r>
              <a:rPr lang="en-US" dirty="0">
                <a:ea typeface="Calibri"/>
                <a:cs typeface="Calibri"/>
              </a:rPr>
              <a:t>Helpful way to Prioritize tasks (what is important / what gives biggest bang for buck?)</a:t>
            </a:r>
          </a:p>
          <a:p>
            <a:pPr marL="640594" lvl="1" indent="-174708" defTabSz="931774">
              <a:buFont typeface="Wingdings" panose="05000000000000000000" pitchFamily="2" charset="2"/>
              <a:buChar char="§"/>
              <a:defRPr/>
            </a:pPr>
            <a:r>
              <a:rPr lang="en-US" dirty="0">
                <a:ea typeface="Calibri"/>
                <a:cs typeface="Calibri"/>
              </a:rPr>
              <a:t>Use to delegate tasks– who does what / who can or should get things done most effectively?</a:t>
            </a:r>
          </a:p>
          <a:p>
            <a:pPr marL="640594" lvl="1" indent="-174708" defTabSz="931774">
              <a:buFont typeface="Wingdings" panose="05000000000000000000" pitchFamily="2" charset="2"/>
              <a:buChar char="§"/>
              <a:defRPr/>
            </a:pPr>
            <a:r>
              <a:rPr lang="en-US" dirty="0">
                <a:ea typeface="Calibri"/>
                <a:cs typeface="Calibri"/>
              </a:rPr>
              <a:t>Limit distractions – stay focused on singular tasks (modern Neuroscience has proved multi-tasking is a myth. When multi-tasking the brain switches back and forth using more energy and using up valuable working memory resources). Rather than multi-task, prioritize and order your flow to move obstacles or distractions appropriately to get more done.</a:t>
            </a:r>
          </a:p>
          <a:p>
            <a:pPr marL="640594" lvl="1" indent="-174708" defTabSz="931774">
              <a:buFont typeface="Wingdings" panose="05000000000000000000" pitchFamily="2" charset="2"/>
              <a:buChar char="§"/>
              <a:defRPr/>
            </a:pPr>
            <a:r>
              <a:rPr lang="en-US" dirty="0">
                <a:ea typeface="Calibri"/>
                <a:cs typeface="Calibri"/>
              </a:rPr>
              <a:t>Series of behaviors frequently repeated </a:t>
            </a:r>
            <a:r>
              <a:rPr lang="en-US" dirty="0"/>
              <a:t>vs habit -  instinctual, performed without thought and largely subconscious</a:t>
            </a:r>
            <a:endParaRPr lang="en-US" dirty="0">
              <a:ea typeface="Calibri"/>
              <a:cs typeface="Calibri"/>
            </a:endParaRPr>
          </a:p>
          <a:p>
            <a:endParaRPr lang="en-US" dirty="0"/>
          </a:p>
          <a:p>
            <a:pPr marL="174708" indent="-174708" defTabSz="931774">
              <a:buFont typeface="Wingdings" panose="05000000000000000000" pitchFamily="2" charset="2"/>
              <a:buChar char="q"/>
              <a:defRPr/>
            </a:pPr>
            <a:r>
              <a:rPr lang="en-US" b="1" dirty="0">
                <a:ea typeface="Calibri"/>
                <a:cs typeface="Calibri"/>
              </a:rPr>
              <a:t>Identify and Overcome Roadblocks</a:t>
            </a:r>
            <a:endParaRPr lang="en-US" dirty="0">
              <a:ea typeface="Calibri"/>
              <a:cs typeface="Calibri"/>
            </a:endParaRPr>
          </a:p>
          <a:p>
            <a:pPr marL="640594" lvl="1" indent="-174708" defTabSz="931774">
              <a:buFont typeface="Wingdings" panose="05000000000000000000" pitchFamily="2" charset="2"/>
              <a:buChar char="§"/>
              <a:defRPr/>
            </a:pPr>
            <a:r>
              <a:rPr lang="en-US" sz="1200" b="0" i="0" kern="1200" dirty="0">
                <a:solidFill>
                  <a:schemeClr val="tx1"/>
                </a:solidFill>
                <a:effectLst/>
                <a:latin typeface="+mn-lt"/>
                <a:ea typeface="+mn-ea"/>
                <a:cs typeface="+mn-cs"/>
              </a:rPr>
              <a:t>Conditions that interfere with an employee’s motivation or ability to perform</a:t>
            </a:r>
          </a:p>
          <a:p>
            <a:pPr marL="640594" lvl="1" indent="-174708" defTabSz="931774">
              <a:buFont typeface="Wingdings" panose="05000000000000000000" pitchFamily="2" charset="2"/>
              <a:buChar char="§"/>
              <a:defRPr/>
            </a:pPr>
            <a:r>
              <a:rPr lang="en-US" sz="1200" b="0" i="0" kern="1200" dirty="0">
                <a:solidFill>
                  <a:schemeClr val="tx1"/>
                </a:solidFill>
                <a:effectLst/>
                <a:latin typeface="+mn-lt"/>
                <a:ea typeface="+mn-ea"/>
                <a:cs typeface="+mn-cs"/>
              </a:rPr>
              <a:t>Examples of constraints</a:t>
            </a:r>
          </a:p>
          <a:p>
            <a:pPr marL="1097794" lvl="2" indent="-174708" defTabSz="931774">
              <a:buFont typeface="Wingdings" panose="05000000000000000000" pitchFamily="2" charset="2"/>
              <a:buChar char="§"/>
              <a:defRPr/>
            </a:pPr>
            <a:r>
              <a:rPr lang="en-US" b="0" i="0" kern="1200" dirty="0">
                <a:solidFill>
                  <a:schemeClr val="tx1"/>
                </a:solidFill>
                <a:effectLst/>
                <a:latin typeface="+mn-lt"/>
                <a:ea typeface="+mn-ea"/>
                <a:cs typeface="+mn-cs"/>
              </a:rPr>
              <a:t>Training, Poor instructions, lack of equipment or supplies</a:t>
            </a:r>
            <a:endParaRPr lang="en-US" b="1" dirty="0">
              <a:ea typeface="Calibri"/>
              <a:cs typeface="Calibri"/>
            </a:endParaRPr>
          </a:p>
          <a:p>
            <a:pPr marL="640594" lvl="1" indent="-174708" defTabSz="931774">
              <a:buFont typeface="Wingdings" panose="05000000000000000000" pitchFamily="2" charset="2"/>
              <a:buChar char="§"/>
              <a:defRPr/>
            </a:pPr>
            <a:r>
              <a:rPr lang="en-US" dirty="0">
                <a:cs typeface="Calibri"/>
              </a:rPr>
              <a:t>Do not establish routines without identifying and resolving roadblocks</a:t>
            </a:r>
          </a:p>
          <a:p>
            <a:pPr marL="640594" lvl="1" indent="-174708" defTabSz="931774">
              <a:buFont typeface="Wingdings" panose="05000000000000000000" pitchFamily="2" charset="2"/>
              <a:buChar char="§"/>
              <a:defRPr/>
            </a:pPr>
            <a:r>
              <a:rPr lang="en-US" dirty="0">
                <a:cs typeface="Calibri"/>
              </a:rPr>
              <a:t>Frequent two way communications – check for understanding, provide coaching when needed</a:t>
            </a:r>
          </a:p>
          <a:p>
            <a:pPr marL="640594" lvl="1" indent="-174708" defTabSz="931774">
              <a:buFont typeface="Wingdings" panose="05000000000000000000" pitchFamily="2" charset="2"/>
              <a:buChar char="§"/>
              <a:defRPr/>
            </a:pPr>
            <a:r>
              <a:rPr lang="en-US" dirty="0"/>
              <a:t>Remove obstacles – have a plan, FOLLOW the plan, have the supplies/tools needed</a:t>
            </a:r>
          </a:p>
        </p:txBody>
      </p:sp>
      <p:sp>
        <p:nvSpPr>
          <p:cNvPr id="4" name="Slide Number Placeholder 3"/>
          <p:cNvSpPr>
            <a:spLocks noGrp="1"/>
          </p:cNvSpPr>
          <p:nvPr>
            <p:ph type="sldNum" sz="quarter" idx="5"/>
          </p:nvPr>
        </p:nvSpPr>
        <p:spPr/>
        <p:txBody>
          <a:bodyPr/>
          <a:lstStyle/>
          <a:p>
            <a:fld id="{7440FA78-13B0-4F90-9468-8ACA851A2F18}" type="slidenum">
              <a:rPr lang="en-US" smtClean="0"/>
              <a:t>11</a:t>
            </a:fld>
            <a:endParaRPr lang="en-US"/>
          </a:p>
        </p:txBody>
      </p:sp>
    </p:spTree>
    <p:extLst>
      <p:ext uri="{BB962C8B-B14F-4D97-AF65-F5344CB8AC3E}">
        <p14:creationId xmlns:p14="http://schemas.microsoft.com/office/powerpoint/2010/main" val="68466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r>
              <a:rPr lang="en-US" dirty="0"/>
              <a:t>Dylan</a:t>
            </a:r>
            <a:endParaRPr lang="en-US" dirty="0">
              <a:cs typeface="Calibri"/>
            </a:endParaRPr>
          </a:p>
          <a:p>
            <a:pPr marL="174708" indent="-174708" defTabSz="931774">
              <a:buFont typeface="Wingdings" panose="05000000000000000000" pitchFamily="2" charset="2"/>
              <a:buChar char="q"/>
              <a:defRPr/>
            </a:pPr>
            <a:endParaRPr lang="en-US" b="1" dirty="0">
              <a:ea typeface="Calibri"/>
              <a:cs typeface="Calibri"/>
            </a:endParaRPr>
          </a:p>
          <a:p>
            <a:pPr marL="174625" indent="-174625" defTabSz="931774">
              <a:buFont typeface="Wingdings" panose="05000000000000000000" pitchFamily="2" charset="2"/>
              <a:buChar char="q"/>
              <a:defRPr/>
            </a:pPr>
            <a:r>
              <a:rPr lang="en-US" b="1" dirty="0">
                <a:ea typeface="Calibri"/>
                <a:cs typeface="Calibri"/>
              </a:rPr>
              <a:t>The difference in tools</a:t>
            </a:r>
          </a:p>
          <a:p>
            <a:pPr marL="640080" lvl="1" indent="-174625" defTabSz="931774">
              <a:buFont typeface="Wingdings" panose="05000000000000000000" pitchFamily="2" charset="2"/>
              <a:buChar char="§"/>
              <a:defRPr/>
            </a:pPr>
            <a:r>
              <a:rPr lang="en-US" dirty="0">
                <a:ea typeface="Calibri"/>
                <a:cs typeface="Calibri"/>
              </a:rPr>
              <a:t>We gave a tool "starting strong" for your </a:t>
            </a:r>
            <a:r>
              <a:rPr lang="en-US" dirty="0" err="1">
                <a:ea typeface="Calibri"/>
                <a:cs typeface="Calibri"/>
              </a:rPr>
              <a:t>Sm</a:t>
            </a:r>
            <a:r>
              <a:rPr lang="en-US" dirty="0">
                <a:ea typeface="Calibri"/>
                <a:cs typeface="Calibri"/>
              </a:rPr>
              <a:t>/</a:t>
            </a:r>
            <a:r>
              <a:rPr lang="en-US" dirty="0" err="1">
                <a:ea typeface="Calibri"/>
                <a:cs typeface="Calibri"/>
              </a:rPr>
              <a:t>asm</a:t>
            </a:r>
            <a:r>
              <a:rPr lang="en-US" dirty="0">
                <a:ea typeface="Calibri"/>
                <a:cs typeface="Calibri"/>
              </a:rPr>
              <a:t> and opening routine</a:t>
            </a:r>
          </a:p>
          <a:p>
            <a:pPr marL="640080" lvl="1" indent="-174625" defTabSz="931774">
              <a:buFont typeface="Wingdings" panose="05000000000000000000" pitchFamily="2" charset="2"/>
              <a:buChar char="§"/>
              <a:defRPr/>
            </a:pPr>
            <a:r>
              <a:rPr lang="en-US" dirty="0">
                <a:ea typeface="Calibri"/>
                <a:cs typeface="Calibri"/>
              </a:rPr>
              <a:t>Starting strong is prescriptive, and should translate to habits quickly. </a:t>
            </a:r>
          </a:p>
          <a:p>
            <a:pPr marL="640080" lvl="1" indent="-174625" defTabSz="931774">
              <a:buFont typeface="Wingdings" panose="05000000000000000000" pitchFamily="2" charset="2"/>
              <a:buChar char="§"/>
              <a:defRPr/>
            </a:pPr>
            <a:r>
              <a:rPr lang="en-US" dirty="0">
                <a:ea typeface="Calibri"/>
                <a:cs typeface="Calibri"/>
              </a:rPr>
              <a:t>Closing routine is a collection of task that must be completed, this will help develop a routine, installing routines, and </a:t>
            </a:r>
            <a:r>
              <a:rPr lang="en-US" dirty="0" err="1">
                <a:ea typeface="Calibri"/>
                <a:cs typeface="Calibri"/>
              </a:rPr>
              <a:t>maniging</a:t>
            </a:r>
            <a:r>
              <a:rPr lang="en-US" dirty="0">
                <a:ea typeface="Calibri"/>
                <a:cs typeface="Calibri"/>
              </a:rPr>
              <a:t> those routines, is a crucially important tool for new managers to include in their toolbox. </a:t>
            </a:r>
          </a:p>
          <a:p>
            <a:endParaRPr lang="en-US" dirty="0"/>
          </a:p>
          <a:p>
            <a:pPr marL="174625" indent="-174625" defTabSz="931774">
              <a:buFont typeface="Wingdings" panose="05000000000000000000" pitchFamily="2" charset="2"/>
              <a:buChar char="q"/>
              <a:defRPr/>
            </a:pPr>
            <a:r>
              <a:rPr lang="en-US" b="1" dirty="0">
                <a:ea typeface="Calibri"/>
                <a:cs typeface="Calibri"/>
              </a:rPr>
              <a:t>Why is it different</a:t>
            </a:r>
          </a:p>
          <a:p>
            <a:pPr marL="814705" lvl="1" indent="-174625" defTabSz="931774">
              <a:buFont typeface="Wingdings" panose="05000000000000000000" pitchFamily="2" charset="2"/>
              <a:buChar char="§"/>
              <a:defRPr/>
            </a:pPr>
            <a:r>
              <a:rPr lang="en-US" dirty="0"/>
              <a:t>Stores have different recovery needs based on PM sales, customer base, volume, staffing </a:t>
            </a:r>
            <a:r>
              <a:rPr lang="en-US" dirty="0" err="1"/>
              <a:t>ect</a:t>
            </a:r>
            <a:endParaRPr lang="en-US" b="1" dirty="0">
              <a:ea typeface="Calibri"/>
              <a:cs typeface="Calibri"/>
            </a:endParaRPr>
          </a:p>
          <a:p>
            <a:pPr marL="814705" lvl="1" indent="-174625" defTabSz="931774">
              <a:buFont typeface="Wingdings" panose="05000000000000000000" pitchFamily="2" charset="2"/>
              <a:buChar char="q"/>
              <a:defRPr/>
            </a:pPr>
            <a:endParaRPr lang="en-US" b="1" dirty="0">
              <a:ea typeface="Calibri"/>
              <a:cs typeface="Calibri"/>
            </a:endParaRPr>
          </a:p>
          <a:p>
            <a:pPr marL="174625" indent="-174625" defTabSz="931774">
              <a:buFont typeface="Wingdings" panose="05000000000000000000" pitchFamily="2" charset="2"/>
              <a:buChar char="q"/>
              <a:defRPr/>
            </a:pPr>
            <a:r>
              <a:rPr lang="en-US" b="1" dirty="0">
                <a:ea typeface="Calibri"/>
                <a:cs typeface="Calibri"/>
              </a:rPr>
              <a:t>Working out your leadership muscle by developing daily routines. </a:t>
            </a:r>
          </a:p>
          <a:p>
            <a:pPr marL="814705" lvl="1" indent="-174625" defTabSz="931774">
              <a:buFont typeface="Wingdings" panose="05000000000000000000" pitchFamily="2" charset="2"/>
              <a:buChar char="§"/>
              <a:defRPr/>
            </a:pPr>
            <a:r>
              <a:rPr lang="en-US" b="0" dirty="0">
                <a:ea typeface="Calibri"/>
                <a:cs typeface="Calibri"/>
              </a:rPr>
              <a:t>How the tool does this. </a:t>
            </a:r>
          </a:p>
          <a:p>
            <a:pPr marL="814705" lvl="1" indent="-174625" defTabSz="931774">
              <a:buFont typeface="Wingdings" panose="05000000000000000000" pitchFamily="2" charset="2"/>
              <a:buChar char="§"/>
              <a:defRPr/>
            </a:pPr>
            <a:r>
              <a:rPr lang="en-US" b="0" dirty="0">
                <a:ea typeface="Calibri"/>
                <a:cs typeface="Calibri"/>
              </a:rPr>
              <a:t>The tool increases your visibility. Were not expecting all </a:t>
            </a:r>
            <a:r>
              <a:rPr lang="en-US" b="0" dirty="0" err="1">
                <a:ea typeface="Calibri"/>
                <a:cs typeface="Calibri"/>
              </a:rPr>
              <a:t>csm</a:t>
            </a:r>
            <a:r>
              <a:rPr lang="en-US" b="0" dirty="0">
                <a:ea typeface="Calibri"/>
                <a:cs typeface="Calibri"/>
              </a:rPr>
              <a:t> or even </a:t>
            </a:r>
            <a:r>
              <a:rPr lang="en-US" b="0" dirty="0" err="1">
                <a:ea typeface="Calibri"/>
                <a:cs typeface="Calibri"/>
              </a:rPr>
              <a:t>asm</a:t>
            </a:r>
            <a:r>
              <a:rPr lang="en-US" b="0" dirty="0">
                <a:ea typeface="Calibri"/>
                <a:cs typeface="Calibri"/>
              </a:rPr>
              <a:t> levels to remember everything, This tool keeps your scope wide so you can keep your focus </a:t>
            </a:r>
            <a:r>
              <a:rPr lang="en-US" b="0" dirty="0" err="1">
                <a:ea typeface="Calibri"/>
                <a:cs typeface="Calibri"/>
              </a:rPr>
              <a:t>os</a:t>
            </a:r>
            <a:r>
              <a:rPr lang="en-US" b="0" dirty="0">
                <a:ea typeface="Calibri"/>
                <a:cs typeface="Calibri"/>
              </a:rPr>
              <a:t> assigned the task and following up with the team. </a:t>
            </a:r>
          </a:p>
          <a:p>
            <a:pPr marL="814705" lvl="1" indent="-174625" defTabSz="931774">
              <a:buFont typeface="Wingdings" panose="05000000000000000000" pitchFamily="2" charset="2"/>
              <a:buChar char="§"/>
              <a:defRPr/>
            </a:pPr>
            <a:r>
              <a:rPr lang="en-US" b="0" dirty="0">
                <a:ea typeface="Calibri"/>
                <a:cs typeface="Calibri"/>
              </a:rPr>
              <a:t>You cant begin to assemble a routine if you don’t know the ingredients, and Why I cant provide you the step by step recipe, We can ensure that you have everything you need for success. </a:t>
            </a:r>
          </a:p>
          <a:p>
            <a:pPr marL="174625" indent="-174625" defTabSz="931774">
              <a:buFont typeface="Wingdings" panose="05000000000000000000" pitchFamily="2" charset="2"/>
              <a:buChar char="q"/>
              <a:defRPr/>
            </a:pPr>
            <a:endParaRPr lang="en-US" b="1" dirty="0">
              <a:ea typeface="Calibri"/>
              <a:cs typeface="Calibri"/>
            </a:endParaRPr>
          </a:p>
          <a:p>
            <a:pPr marL="465455" lvl="1" indent="0" defTabSz="931774">
              <a:buFont typeface="Wingdings" panose="05000000000000000000" pitchFamily="2" charset="2"/>
              <a:buNone/>
              <a:defRPr/>
            </a:pPr>
            <a:endParaRPr lang="en-US" dirty="0">
              <a:ea typeface="Calibri"/>
              <a:cs typeface="Calibri"/>
            </a:endParaRPr>
          </a:p>
          <a:p>
            <a:pPr marL="640080" lvl="1" indent="-174625" defTabSz="931774">
              <a:buFont typeface="Wingdings" panose="05000000000000000000" pitchFamily="2" charset="2"/>
              <a:buChar char="§"/>
              <a:defRPr/>
            </a:pPr>
            <a:endParaRPr lang="en-US" dirty="0">
              <a:ea typeface="Calibri"/>
              <a:cs typeface="Calibri"/>
            </a:endParaRPr>
          </a:p>
          <a:p>
            <a:pPr marL="640080" lvl="1" indent="-174625" defTabSz="931774">
              <a:buFont typeface="Wingdings" panose="05000000000000000000" pitchFamily="2" charset="2"/>
              <a:buChar char="§"/>
              <a:defRPr/>
            </a:pPr>
            <a:endParaRPr lang="en-US" dirty="0">
              <a:ea typeface="Calibri"/>
              <a:cs typeface="Calibri"/>
            </a:endParaRPr>
          </a:p>
          <a:p>
            <a:pPr marL="465455" lvl="1" defTabSz="931774">
              <a:defRPr/>
            </a:pPr>
            <a:endParaRPr lang="en-US" dirty="0">
              <a:ea typeface="Calibri"/>
              <a:cs typeface="Calibri"/>
            </a:endParaRPr>
          </a:p>
          <a:p>
            <a:pPr marL="640080" lvl="1" indent="-174625" defTabSz="931774">
              <a:buFont typeface="Wingdings" panose="05000000000000000000" pitchFamily="2" charset="2"/>
              <a:buChar char="§"/>
              <a:defRPr/>
            </a:pPr>
            <a:endParaRPr lang="en-US" dirty="0">
              <a:ea typeface="Calibri"/>
              <a:cs typeface="Calibri"/>
            </a:endParaRPr>
          </a:p>
          <a:p>
            <a:pPr marL="465455" lvl="1" defTabSz="931774">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440FA78-13B0-4F90-9468-8ACA851A2F18}" type="slidenum">
              <a:rPr lang="en-US" smtClean="0"/>
              <a:t>12</a:t>
            </a:fld>
            <a:endParaRPr lang="en-US"/>
          </a:p>
        </p:txBody>
      </p:sp>
    </p:spTree>
    <p:extLst>
      <p:ext uri="{BB962C8B-B14F-4D97-AF65-F5344CB8AC3E}">
        <p14:creationId xmlns:p14="http://schemas.microsoft.com/office/powerpoint/2010/main" val="1543768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30min</a:t>
            </a:r>
          </a:p>
          <a:p>
            <a:endParaRPr lang="en-US" dirty="0"/>
          </a:p>
          <a:p>
            <a:r>
              <a:rPr lang="en-US" dirty="0"/>
              <a:t>* Dylan, Rusty, TAs</a:t>
            </a:r>
          </a:p>
          <a:p>
            <a:endParaRPr lang="en-US" dirty="0"/>
          </a:p>
          <a:p>
            <a:r>
              <a:rPr lang="en-US" b="1" dirty="0"/>
              <a:t>A Productive Day</a:t>
            </a:r>
          </a:p>
          <a:p>
            <a:pPr marL="171450" indent="-171450">
              <a:buFont typeface="Arial" panose="020B0604020202020204" pitchFamily="34" charset="0"/>
              <a:buChar char="•"/>
            </a:pPr>
            <a:r>
              <a:rPr lang="en-US" dirty="0"/>
              <a:t>Opening Process</a:t>
            </a:r>
          </a:p>
          <a:p>
            <a:pPr marL="171450" indent="-171450">
              <a:buFont typeface="Arial" panose="020B0604020202020204" pitchFamily="34" charset="0"/>
              <a:buChar char="•"/>
            </a:pPr>
            <a:r>
              <a:rPr lang="en-US" dirty="0"/>
              <a:t>Production Routines</a:t>
            </a:r>
          </a:p>
          <a:p>
            <a:pPr marL="171450" indent="-171450">
              <a:buFont typeface="Arial" panose="020B0604020202020204" pitchFamily="34" charset="0"/>
              <a:buChar char="•"/>
            </a:pPr>
            <a:r>
              <a:rPr lang="en-US" dirty="0"/>
              <a:t>Closing Process</a:t>
            </a:r>
          </a:p>
          <a:p>
            <a:endParaRPr lang="en-US" dirty="0"/>
          </a:p>
          <a:p>
            <a:r>
              <a:rPr lang="en-US" b="1" dirty="0"/>
              <a:t>Activity – Day in the Life</a:t>
            </a:r>
          </a:p>
          <a:p>
            <a:r>
              <a:rPr lang="en-US" dirty="0"/>
              <a:t>Progressive puzzles (must complete one to advance to the next)</a:t>
            </a:r>
          </a:p>
          <a:p>
            <a:endParaRPr lang="en-US" dirty="0"/>
          </a:p>
          <a:p>
            <a:r>
              <a:rPr lang="en-US" b="1" u="sng" dirty="0"/>
              <a:t>Floor Work Puzzle – where to start</a:t>
            </a:r>
          </a:p>
          <a:p>
            <a:pPr marL="173525" indent="-173525">
              <a:buFont typeface="Arial" panose="020B0604020202020204" pitchFamily="34" charset="0"/>
              <a:buChar char="•"/>
            </a:pPr>
            <a:r>
              <a:rPr lang="en-US" dirty="0"/>
              <a:t>Small envelope handed to each table</a:t>
            </a:r>
          </a:p>
          <a:p>
            <a:pPr marL="630725" lvl="1" indent="-173525">
              <a:buFont typeface="Arial" panose="020B0604020202020204" pitchFamily="34" charset="0"/>
              <a:buChar char="•"/>
            </a:pPr>
            <a:r>
              <a:rPr lang="en-US" dirty="0"/>
              <a:t>Inside:</a:t>
            </a:r>
          </a:p>
          <a:p>
            <a:pPr marL="1087925" lvl="2" indent="-173525">
              <a:buFont typeface="Arial" panose="020B0604020202020204" pitchFamily="34" charset="0"/>
              <a:buChar char="•"/>
            </a:pPr>
            <a:r>
              <a:rPr lang="en-US" dirty="0"/>
              <a:t>5i report</a:t>
            </a:r>
          </a:p>
          <a:p>
            <a:pPr marL="1087925" lvl="2" indent="-173525">
              <a:buFont typeface="Arial" panose="020B0604020202020204" pitchFamily="34" charset="0"/>
              <a:buChar char="•"/>
            </a:pPr>
            <a:r>
              <a:rPr lang="en-US" dirty="0"/>
              <a:t>Production Standards handout</a:t>
            </a:r>
          </a:p>
          <a:p>
            <a:pPr marL="1087925" lvl="2" indent="-173525">
              <a:buFont typeface="Arial" panose="020B0604020202020204" pitchFamily="34" charset="0"/>
              <a:buChar char="•"/>
            </a:pPr>
            <a:r>
              <a:rPr lang="en-US" dirty="0"/>
              <a:t>A word problem is written out – Goal : We have a preset time for how long it takes to conduct floor work &amp; one to determine where to start. Use the tools provided to determine where and how long to conduct floor work</a:t>
            </a:r>
          </a:p>
          <a:p>
            <a:pPr marL="630725" lvl="1" indent="-173525">
              <a:buFont typeface="Arial" panose="020B0604020202020204" pitchFamily="34" charset="0"/>
              <a:buChar char="•"/>
            </a:pPr>
            <a:r>
              <a:rPr lang="en-US" dirty="0"/>
              <a:t>Once complete, tell TA the answer as though assigning them the tasks. If correct, TA will provide next envelope</a:t>
            </a:r>
          </a:p>
          <a:p>
            <a:endParaRPr lang="en-US" dirty="0"/>
          </a:p>
          <a:p>
            <a:r>
              <a:rPr lang="en-US" b="1" u="sng" dirty="0"/>
              <a:t>Task Timeline (order tasks/cards appropriately)</a:t>
            </a:r>
          </a:p>
          <a:p>
            <a:pPr marL="173525" indent="-173525">
              <a:buFont typeface="Arial" panose="020B0604020202020204" pitchFamily="34" charset="0"/>
              <a:buChar char="•"/>
            </a:pPr>
            <a:r>
              <a:rPr lang="en-US" sz="4000" dirty="0"/>
              <a:t>Small envelope handed out</a:t>
            </a:r>
          </a:p>
          <a:p>
            <a:pPr marL="630725" lvl="1" indent="-173525">
              <a:buFont typeface="Arial" panose="020B0604020202020204" pitchFamily="34" charset="0"/>
              <a:buChar char="•"/>
            </a:pPr>
            <a:r>
              <a:rPr lang="en-US" sz="4000" dirty="0"/>
              <a:t>Inside:</a:t>
            </a:r>
          </a:p>
          <a:p>
            <a:pPr marL="1087925" lvl="2" indent="-173525">
              <a:buFont typeface="Arial" panose="020B0604020202020204" pitchFamily="34" charset="0"/>
              <a:buChar char="•"/>
            </a:pPr>
            <a:r>
              <a:rPr lang="en-US" sz="4000" dirty="0"/>
              <a:t>6-10 retail tasks written on cards</a:t>
            </a:r>
          </a:p>
          <a:p>
            <a:pPr marL="1087925" lvl="2" indent="-173525">
              <a:buFont typeface="Arial" panose="020B0604020202020204" pitchFamily="34" charset="0"/>
              <a:buChar char="•"/>
            </a:pPr>
            <a:r>
              <a:rPr lang="en-US" sz="4000" dirty="0"/>
              <a:t>Tools ?</a:t>
            </a:r>
          </a:p>
          <a:p>
            <a:pPr marL="1087925" lvl="2" indent="-173525">
              <a:buFont typeface="Arial" panose="020B0604020202020204" pitchFamily="34" charset="0"/>
              <a:buChar char="•"/>
            </a:pPr>
            <a:r>
              <a:rPr lang="en-US" sz="4000" dirty="0"/>
              <a:t>Teams must work together to order the tasks correctly</a:t>
            </a:r>
          </a:p>
          <a:p>
            <a:pPr marL="914400" lvl="2" indent="0">
              <a:buFont typeface="Arial" panose="020B0604020202020204" pitchFamily="34" charset="0"/>
              <a:buNone/>
            </a:pPr>
            <a:r>
              <a:rPr lang="en-US" sz="4000" dirty="0"/>
              <a:t>-Flipchart with badge holders, or tape.</a:t>
            </a:r>
          </a:p>
          <a:p>
            <a:endParaRPr lang="en-US" dirty="0"/>
          </a:p>
          <a:p>
            <a:r>
              <a:rPr lang="en-US" b="1" u="sng" dirty="0"/>
              <a:t>Overcoming Closing Obstacles</a:t>
            </a:r>
          </a:p>
          <a:p>
            <a:pPr marL="173525" indent="-173525">
              <a:buFont typeface="Arial" panose="020B0604020202020204" pitchFamily="34" charset="0"/>
              <a:buChar char="•"/>
            </a:pPr>
            <a:r>
              <a:rPr lang="en-US" dirty="0"/>
              <a:t>Leading a team (Moving a unit as one)</a:t>
            </a:r>
          </a:p>
          <a:p>
            <a:pPr marL="630725" lvl="1" indent="-173525">
              <a:buFont typeface="Arial" panose="020B0604020202020204" pitchFamily="34" charset="0"/>
              <a:buChar char="•"/>
            </a:pPr>
            <a:r>
              <a:rPr lang="en-US" dirty="0"/>
              <a:t>Closing Tasks using the closing checklist</a:t>
            </a:r>
          </a:p>
          <a:p>
            <a:pPr marL="173525" indent="-173525">
              <a:buFont typeface="Arial" panose="020B0604020202020204" pitchFamily="34" charset="0"/>
              <a:buChar char="•"/>
            </a:pPr>
            <a:r>
              <a:rPr lang="en-US" dirty="0"/>
              <a:t>Xxx</a:t>
            </a:r>
          </a:p>
          <a:p>
            <a:pPr lvl="0"/>
            <a:endParaRPr lang="en-US"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3A086C30-112A-4585-A8A7-F05A46F58DCA}" type="slidenum">
              <a:rPr lang="en-US" smtClean="0"/>
              <a:t>13</a:t>
            </a:fld>
            <a:endParaRPr lang="en-US"/>
          </a:p>
        </p:txBody>
      </p:sp>
    </p:spTree>
    <p:extLst>
      <p:ext uri="{BB962C8B-B14F-4D97-AF65-F5344CB8AC3E}">
        <p14:creationId xmlns:p14="http://schemas.microsoft.com/office/powerpoint/2010/main" val="756900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 Rusty</a:t>
            </a:r>
          </a:p>
          <a:p>
            <a:endParaRPr lang="en-US" dirty="0"/>
          </a:p>
          <a:p>
            <a:r>
              <a:rPr lang="en-US" dirty="0"/>
              <a:t>Introduce today’s objectives: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dirty="0">
                <a:solidFill>
                  <a:srgbClr val="374151"/>
                </a:solidFill>
                <a:effectLst/>
                <a:latin typeface="Söhne"/>
              </a:rPr>
              <a:t>Manage Time Effectively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dirty="0">
                <a:solidFill>
                  <a:srgbClr val="374151"/>
                </a:solidFill>
                <a:effectLst/>
                <a:latin typeface="Söhne"/>
              </a:rPr>
              <a:t>Why it is important and high-level introduction of a few techniques which can assist you</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1" i="0" dirty="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dirty="0">
                <a:solidFill>
                  <a:srgbClr val="374151"/>
                </a:solidFill>
                <a:effectLst/>
                <a:latin typeface="Söhne"/>
              </a:rPr>
              <a:t>Build Productive Habits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kern="1200" dirty="0">
                <a:solidFill>
                  <a:srgbClr val="374151"/>
                </a:solidFill>
                <a:effectLst/>
                <a:latin typeface="Söhne"/>
                <a:ea typeface="+mn-ea"/>
                <a:cs typeface="+mn-cs"/>
              </a:rPr>
              <a:t>How to develop and maintain habits which will aid in your team’s success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1" i="0" dirty="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i="0" dirty="0">
                <a:solidFill>
                  <a:srgbClr val="374151"/>
                </a:solidFill>
                <a:effectLst/>
                <a:latin typeface="Söhne"/>
              </a:rPr>
              <a:t>Utilize Productivity Tools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dirty="0">
                <a:solidFill>
                  <a:srgbClr val="374151"/>
                </a:solidFill>
                <a:effectLst/>
                <a:latin typeface="Söhne"/>
              </a:rPr>
              <a:t>Routines, checklist  (better word agenda, program, timeline) </a:t>
            </a:r>
          </a:p>
        </p:txBody>
      </p:sp>
      <p:sp>
        <p:nvSpPr>
          <p:cNvPr id="4" name="Slide Number Placeholder 3"/>
          <p:cNvSpPr>
            <a:spLocks noGrp="1"/>
          </p:cNvSpPr>
          <p:nvPr>
            <p:ph type="sldNum" sz="quarter" idx="5"/>
          </p:nvPr>
        </p:nvSpPr>
        <p:spPr/>
        <p:txBody>
          <a:bodyPr/>
          <a:lstStyle/>
          <a:p>
            <a:fld id="{3A086C30-112A-4585-A8A7-F05A46F58DCA}" type="slidenum">
              <a:rPr lang="en-US" smtClean="0"/>
              <a:pPr/>
              <a:t>14</a:t>
            </a:fld>
            <a:endParaRPr lang="en-US" dirty="0"/>
          </a:p>
        </p:txBody>
      </p:sp>
    </p:spTree>
    <p:extLst>
      <p:ext uri="{BB962C8B-B14F-4D97-AF65-F5344CB8AC3E}">
        <p14:creationId xmlns:p14="http://schemas.microsoft.com/office/powerpoint/2010/main" val="862141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What are some key takeaways from the session?</a:t>
            </a:r>
          </a:p>
          <a:p>
            <a:endParaRPr lang="en-US" dirty="0"/>
          </a:p>
        </p:txBody>
      </p:sp>
      <p:sp>
        <p:nvSpPr>
          <p:cNvPr id="4" name="Slide Number Placeholder 3"/>
          <p:cNvSpPr>
            <a:spLocks noGrp="1"/>
          </p:cNvSpPr>
          <p:nvPr>
            <p:ph type="sldNum" sz="quarter" idx="5"/>
          </p:nvPr>
        </p:nvSpPr>
        <p:spPr/>
        <p:txBody>
          <a:bodyPr/>
          <a:lstStyle/>
          <a:p>
            <a:fld id="{8DA3E553-9945-4A78-92F1-C3FDEC36BA83}" type="slidenum">
              <a:rPr lang="en-US" smtClean="0"/>
              <a:t>15</a:t>
            </a:fld>
            <a:endParaRPr lang="en-US"/>
          </a:p>
        </p:txBody>
      </p:sp>
    </p:spTree>
    <p:extLst>
      <p:ext uri="{BB962C8B-B14F-4D97-AF65-F5344CB8AC3E}">
        <p14:creationId xmlns:p14="http://schemas.microsoft.com/office/powerpoint/2010/main" val="208021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min</a:t>
            </a:r>
          </a:p>
          <a:p>
            <a:endParaRPr lang="en-US" dirty="0"/>
          </a:p>
          <a:p>
            <a:pPr marL="171450" indent="-171450">
              <a:buFont typeface="Wingdings" panose="05000000000000000000" pitchFamily="2" charset="2"/>
              <a:buChar char="q"/>
            </a:pPr>
            <a:r>
              <a:rPr lang="en-US" dirty="0"/>
              <a:t>Dylan introduces himself</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Rusty Introduces himself</a:t>
            </a:r>
          </a:p>
        </p:txBody>
      </p:sp>
      <p:sp>
        <p:nvSpPr>
          <p:cNvPr id="4" name="Slide Number Placeholder 3"/>
          <p:cNvSpPr>
            <a:spLocks noGrp="1"/>
          </p:cNvSpPr>
          <p:nvPr>
            <p:ph type="sldNum" sz="quarter" idx="5"/>
          </p:nvPr>
        </p:nvSpPr>
        <p:spPr/>
        <p:txBody>
          <a:bodyPr/>
          <a:lstStyle/>
          <a:p>
            <a:fld id="{3A086C30-112A-4585-A8A7-F05A46F58DCA}" type="slidenum">
              <a:rPr lang="en-US" smtClean="0"/>
              <a:pPr/>
              <a:t>2</a:t>
            </a:fld>
            <a:endParaRPr lang="en-US" dirty="0"/>
          </a:p>
        </p:txBody>
      </p:sp>
    </p:spTree>
    <p:extLst>
      <p:ext uri="{BB962C8B-B14F-4D97-AF65-F5344CB8AC3E}">
        <p14:creationId xmlns:p14="http://schemas.microsoft.com/office/powerpoint/2010/main" val="251650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6AC51E-0E53-48F8-8288-DF019B33F6FE}" type="slidenum">
              <a:rPr lang="en-US" smtClean="0"/>
              <a:t>3</a:t>
            </a:fld>
            <a:endParaRPr lang="en-US"/>
          </a:p>
        </p:txBody>
      </p:sp>
    </p:spTree>
    <p:extLst>
      <p:ext uri="{BB962C8B-B14F-4D97-AF65-F5344CB8AC3E}">
        <p14:creationId xmlns:p14="http://schemas.microsoft.com/office/powerpoint/2010/main" val="183414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 Dylan / Rusty lead Ice Breaker</a:t>
            </a:r>
          </a:p>
          <a:p>
            <a:endParaRPr lang="en-US" dirty="0"/>
          </a:p>
          <a:p>
            <a:pPr defTabSz="931774">
              <a:defRPr/>
            </a:pPr>
            <a:r>
              <a:rPr lang="en-US" b="1" dirty="0"/>
              <a:t>Ice Breaker: </a:t>
            </a:r>
            <a:r>
              <a:rPr lang="en-US" dirty="0"/>
              <a:t>Goal of Ice Breaker– Chaos happen everywhere</a:t>
            </a:r>
          </a:p>
          <a:p>
            <a:endParaRPr lang="en-US" dirty="0"/>
          </a:p>
          <a:p>
            <a:pPr marL="174708" indent="-174708">
              <a:buFont typeface="Wingdings" panose="05000000000000000000" pitchFamily="2" charset="2"/>
              <a:buChar char="q"/>
            </a:pPr>
            <a:r>
              <a:rPr lang="en-US" b="1" dirty="0"/>
              <a:t>Identify groups based on previous job experience. </a:t>
            </a:r>
          </a:p>
          <a:p>
            <a:pPr marL="642709" lvl="1" indent="-176822">
              <a:buFont typeface="Arial" panose="020B0604020202020204" pitchFamily="34" charset="0"/>
              <a:buChar char="•"/>
            </a:pPr>
            <a:r>
              <a:rPr lang="en-US" dirty="0"/>
              <a:t>Fast Food</a:t>
            </a:r>
          </a:p>
          <a:p>
            <a:pPr marL="642709" lvl="1" indent="-176822">
              <a:buFont typeface="Arial" panose="020B0604020202020204" pitchFamily="34" charset="0"/>
              <a:buChar char="•"/>
            </a:pPr>
            <a:r>
              <a:rPr lang="en-US" dirty="0"/>
              <a:t>Retail</a:t>
            </a:r>
          </a:p>
          <a:p>
            <a:pPr marL="642709" lvl="1" indent="-176822" defTabSz="931774">
              <a:buFont typeface="Arial" panose="020B0604020202020204" pitchFamily="34" charset="0"/>
              <a:buChar char="•"/>
              <a:defRPr/>
            </a:pPr>
            <a:r>
              <a:rPr lang="en-US" dirty="0">
                <a:ea typeface="Calibri" panose="020F0502020204030204"/>
                <a:cs typeface="Calibri" panose="020F0502020204030204"/>
              </a:rPr>
              <a:t>Convenience grocery/gas station</a:t>
            </a:r>
          </a:p>
          <a:p>
            <a:pPr marL="642709" lvl="1" indent="-176822">
              <a:buFont typeface="Arial" panose="020B0604020202020204" pitchFamily="34" charset="0"/>
              <a:buChar char="•"/>
            </a:pPr>
            <a:r>
              <a:rPr lang="en-US" dirty="0"/>
              <a:t>Thrift</a:t>
            </a:r>
          </a:p>
          <a:p>
            <a:pPr marL="642709" lvl="1" indent="-176822">
              <a:buFont typeface="Arial" panose="020B0604020202020204" pitchFamily="34" charset="0"/>
              <a:buChar char="•"/>
            </a:pPr>
            <a:r>
              <a:rPr lang="en-US" dirty="0"/>
              <a:t>Other</a:t>
            </a:r>
          </a:p>
          <a:p>
            <a:pPr marL="465887" lvl="1" indent="0">
              <a:buFont typeface="Arial" panose="020B0604020202020204" pitchFamily="34" charset="0"/>
              <a:buNone/>
            </a:pPr>
            <a:endParaRPr lang="en-US" b="1" i="1" u="sng" dirty="0"/>
          </a:p>
          <a:p>
            <a:pPr marL="8687" lvl="0" indent="0">
              <a:buFont typeface="Arial" panose="020B0604020202020204" pitchFamily="34" charset="0"/>
              <a:buNone/>
            </a:pPr>
            <a:r>
              <a:rPr lang="en-US" b="1" i="1" u="sng" dirty="0"/>
              <a:t>Potential Questions</a:t>
            </a:r>
            <a:r>
              <a:rPr lang="en-US" b="1" i="1" u="sng" dirty="0">
                <a:cs typeface="+mn-cs"/>
              </a:rPr>
              <a:t> (who has ever experienced…?)</a:t>
            </a:r>
          </a:p>
          <a:p>
            <a:pPr marL="637337" lvl="1" indent="-171450">
              <a:buFont typeface="Arial" panose="020B0604020202020204" pitchFamily="34" charset="0"/>
              <a:buChar char="•"/>
            </a:pPr>
            <a:r>
              <a:rPr lang="en-US" b="0" i="0" u="none" dirty="0">
                <a:cs typeface="+mn-cs"/>
              </a:rPr>
              <a:t>Call / Out or No show</a:t>
            </a:r>
          </a:p>
          <a:p>
            <a:pPr marL="637337" lvl="1" indent="-171450">
              <a:buFont typeface="Arial" panose="020B0604020202020204" pitchFamily="34" charset="0"/>
              <a:buChar char="•"/>
            </a:pPr>
            <a:r>
              <a:rPr lang="en-US" b="0" i="0" u="none" dirty="0">
                <a:cs typeface="+mn-cs"/>
              </a:rPr>
              <a:t>Going Home Sick</a:t>
            </a:r>
          </a:p>
          <a:p>
            <a:pPr marL="637337" lvl="1" indent="-171450">
              <a:buFont typeface="Arial" panose="020B0604020202020204" pitchFamily="34" charset="0"/>
              <a:buChar char="•"/>
            </a:pPr>
            <a:r>
              <a:rPr lang="en-US" b="0" i="0" u="none" dirty="0">
                <a:cs typeface="+mn-cs"/>
              </a:rPr>
              <a:t>Supply / Product Truck doesn’t Show Up</a:t>
            </a:r>
          </a:p>
          <a:p>
            <a:pPr marL="637337" lvl="1" indent="-171450">
              <a:buFont typeface="Arial" panose="020B0604020202020204" pitchFamily="34" charset="0"/>
              <a:buChar char="•"/>
            </a:pPr>
            <a:r>
              <a:rPr lang="en-US" b="0" i="0" u="none" dirty="0">
                <a:cs typeface="+mn-cs"/>
              </a:rPr>
              <a:t>Equipment Break Down</a:t>
            </a:r>
          </a:p>
          <a:p>
            <a:pPr marL="637337" lvl="1" indent="-171450">
              <a:buFont typeface="Arial" panose="020B0604020202020204" pitchFamily="34" charset="0"/>
              <a:buChar char="•"/>
            </a:pPr>
            <a:r>
              <a:rPr lang="en-US" b="0" i="0" u="none" dirty="0">
                <a:cs typeface="+mn-cs"/>
              </a:rPr>
              <a:t>Late for Work</a:t>
            </a:r>
            <a:endParaRPr lang="en-US" dirty="0">
              <a:cs typeface="Calibri"/>
            </a:endParaRPr>
          </a:p>
          <a:p>
            <a:endParaRPr lang="en-US" dirty="0">
              <a:cs typeface="Calibri"/>
            </a:endParaRPr>
          </a:p>
          <a:p>
            <a:r>
              <a:rPr lang="en-US" dirty="0">
                <a:cs typeface="Calibri"/>
              </a:rPr>
              <a:t>Dylan- Our business is unique it is chaotic, however it is not uniquely chaotic. </a:t>
            </a:r>
            <a:endParaRPr lang="en-US" dirty="0"/>
          </a:p>
          <a:p>
            <a:pPr marL="171450" indent="-171450">
              <a:buFont typeface="Arial"/>
              <a:buChar char="•"/>
            </a:pPr>
            <a:r>
              <a:rPr lang="en-US" dirty="0">
                <a:cs typeface="Calibri"/>
              </a:rPr>
              <a:t>There are a Million things we are expected to affect each day, the good thing is that we can anticipate most of those things. Today we will introduce, concepts and tools that can help establish routines, develop more strategic plans, and follow up with more accuracy and authority. </a:t>
            </a:r>
          </a:p>
          <a:p>
            <a:pPr marL="171450" indent="-171450">
              <a:buFont typeface="Arial"/>
              <a:buChar char="•"/>
            </a:pP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A086C30-112A-4585-A8A7-F05A46F58DCA}" type="slidenum">
              <a:rPr lang="en-US" smtClean="0"/>
              <a:t>4</a:t>
            </a:fld>
            <a:endParaRPr lang="en-US"/>
          </a:p>
        </p:txBody>
      </p:sp>
    </p:spTree>
    <p:extLst>
      <p:ext uri="{BB962C8B-B14F-4D97-AF65-F5344CB8AC3E}">
        <p14:creationId xmlns:p14="http://schemas.microsoft.com/office/powerpoint/2010/main" val="321413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 Rusty</a:t>
            </a:r>
          </a:p>
          <a:p>
            <a:endParaRPr lang="en-US" dirty="0"/>
          </a:p>
          <a:p>
            <a:r>
              <a:rPr lang="en-US" dirty="0"/>
              <a:t>Introduce today’s objectives:</a:t>
            </a:r>
          </a:p>
          <a:p>
            <a:endParaRPr lang="en-US" dirty="0"/>
          </a:p>
          <a:p>
            <a:pPr marL="174708" indent="-174708" defTabSz="931774">
              <a:buFont typeface="Wingdings" panose="05000000000000000000" pitchFamily="2" charset="2"/>
              <a:buChar char="q"/>
              <a:defRPr/>
            </a:pPr>
            <a:r>
              <a:rPr lang="en-US" b="1" dirty="0">
                <a:solidFill>
                  <a:srgbClr val="374151"/>
                </a:solidFill>
                <a:latin typeface="Söhne"/>
              </a:rPr>
              <a:t>Productive Leadership </a:t>
            </a:r>
          </a:p>
          <a:p>
            <a:pPr marL="631908" lvl="1" indent="-174708" defTabSz="931774">
              <a:buFont typeface="Wingdings" panose="05000000000000000000" pitchFamily="2" charset="2"/>
              <a:buChar char="§"/>
              <a:defRPr/>
            </a:pPr>
            <a:r>
              <a:rPr lang="en-US" b="0" dirty="0">
                <a:solidFill>
                  <a:srgbClr val="374151"/>
                </a:solidFill>
                <a:latin typeface="Söhne"/>
              </a:rPr>
              <a:t>What it is and why it matters</a:t>
            </a:r>
          </a:p>
          <a:p>
            <a:pPr marL="174708" indent="-174708" defTabSz="931774">
              <a:buFont typeface="Wingdings" panose="05000000000000000000" pitchFamily="2" charset="2"/>
              <a:buChar char="q"/>
              <a:defRPr/>
            </a:pPr>
            <a:endParaRPr lang="en-US" b="1" dirty="0">
              <a:solidFill>
                <a:srgbClr val="374151"/>
              </a:solidFill>
              <a:latin typeface="Söhne"/>
            </a:endParaRPr>
          </a:p>
          <a:p>
            <a:pPr marL="174708" indent="-174708" defTabSz="931774">
              <a:buFont typeface="Wingdings" panose="05000000000000000000" pitchFamily="2" charset="2"/>
              <a:buChar char="q"/>
              <a:defRPr/>
            </a:pPr>
            <a:r>
              <a:rPr lang="en-US" b="1" dirty="0">
                <a:solidFill>
                  <a:srgbClr val="374151"/>
                </a:solidFill>
                <a:latin typeface="Söhne"/>
              </a:rPr>
              <a:t>Build Productive Habits / Routines</a:t>
            </a:r>
          </a:p>
          <a:p>
            <a:pPr marL="640594" lvl="1" indent="-174708" defTabSz="931774">
              <a:buFont typeface="Wingdings" panose="05000000000000000000" pitchFamily="2" charset="2"/>
              <a:buChar char="§"/>
              <a:defRPr/>
            </a:pPr>
            <a:r>
              <a:rPr lang="en-US" dirty="0">
                <a:solidFill>
                  <a:srgbClr val="374151"/>
                </a:solidFill>
                <a:latin typeface="Söhne"/>
              </a:rPr>
              <a:t>How to develop and maintain habits which will aid in your team’s success</a:t>
            </a:r>
          </a:p>
          <a:p>
            <a:pPr marL="640594" lvl="1" indent="-174708" defTabSz="931774">
              <a:buFont typeface="Wingdings" panose="05000000000000000000" pitchFamily="2" charset="2"/>
              <a:buChar char="§"/>
              <a:defRPr/>
            </a:pPr>
            <a:r>
              <a:rPr lang="en-US" dirty="0">
                <a:solidFill>
                  <a:srgbClr val="374151"/>
                </a:solidFill>
                <a:latin typeface="Söhne"/>
              </a:rPr>
              <a:t>Routines provide structure for less experienced leaders leading to successful habits</a:t>
            </a:r>
          </a:p>
          <a:p>
            <a:pPr marL="640594" lvl="1" indent="-174708" defTabSz="931774">
              <a:buFont typeface="Wingdings" panose="05000000000000000000" pitchFamily="2" charset="2"/>
              <a:buChar char="§"/>
              <a:defRPr/>
            </a:pPr>
            <a:endParaRPr lang="en-US" b="1" dirty="0">
              <a:solidFill>
                <a:srgbClr val="374151"/>
              </a:solidFill>
              <a:latin typeface="Söhne"/>
            </a:endParaRPr>
          </a:p>
          <a:p>
            <a:pPr marL="174708" indent="-174708" defTabSz="931774">
              <a:buFont typeface="Wingdings" panose="05000000000000000000" pitchFamily="2" charset="2"/>
              <a:buChar char="q"/>
              <a:defRPr/>
            </a:pPr>
            <a:r>
              <a:rPr lang="en-US" b="1" dirty="0">
                <a:solidFill>
                  <a:srgbClr val="374151"/>
                </a:solidFill>
                <a:latin typeface="Söhne"/>
              </a:rPr>
              <a:t>Utilize Productivity Tools</a:t>
            </a:r>
          </a:p>
          <a:p>
            <a:pPr marL="640594" lvl="1" indent="-174708" defTabSz="931774">
              <a:buFont typeface="Wingdings" panose="05000000000000000000" pitchFamily="2" charset="2"/>
              <a:buChar char="§"/>
              <a:defRPr/>
            </a:pPr>
            <a:r>
              <a:rPr lang="en-US" i="1" dirty="0">
                <a:solidFill>
                  <a:srgbClr val="374151"/>
                </a:solidFill>
                <a:latin typeface="Söhne"/>
              </a:rPr>
              <a:t>Starting Strong</a:t>
            </a:r>
          </a:p>
          <a:p>
            <a:pPr marL="640594" lvl="1" indent="-174708" defTabSz="931774">
              <a:buFont typeface="Wingdings" panose="05000000000000000000" pitchFamily="2" charset="2"/>
              <a:buChar char="§"/>
              <a:defRPr/>
            </a:pPr>
            <a:r>
              <a:rPr lang="en-US" i="1" dirty="0">
                <a:solidFill>
                  <a:srgbClr val="374151"/>
                </a:solidFill>
                <a:latin typeface="Söhne"/>
              </a:rPr>
              <a:t>Recovery Routine</a:t>
            </a:r>
          </a:p>
        </p:txBody>
      </p:sp>
      <p:sp>
        <p:nvSpPr>
          <p:cNvPr id="4" name="Slide Number Placeholder 3"/>
          <p:cNvSpPr>
            <a:spLocks noGrp="1"/>
          </p:cNvSpPr>
          <p:nvPr>
            <p:ph type="sldNum" sz="quarter" idx="5"/>
          </p:nvPr>
        </p:nvSpPr>
        <p:spPr/>
        <p:txBody>
          <a:bodyPr/>
          <a:lstStyle/>
          <a:p>
            <a:fld id="{3A086C30-112A-4585-A8A7-F05A46F58DCA}" type="slidenum">
              <a:rPr lang="en-US" smtClean="0"/>
              <a:pPr/>
              <a:t>5</a:t>
            </a:fld>
            <a:endParaRPr lang="en-US" dirty="0"/>
          </a:p>
        </p:txBody>
      </p:sp>
    </p:spTree>
    <p:extLst>
      <p:ext uri="{BB962C8B-B14F-4D97-AF65-F5344CB8AC3E}">
        <p14:creationId xmlns:p14="http://schemas.microsoft.com/office/powerpoint/2010/main" val="22562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b="1" dirty="0">
              <a:cs typeface="Calibri"/>
            </a:endParaRPr>
          </a:p>
          <a:p>
            <a:r>
              <a:rPr lang="en-US" b="1" dirty="0">
                <a:solidFill>
                  <a:srgbClr val="FF0000"/>
                </a:solidFill>
                <a:cs typeface="Calibri"/>
              </a:rPr>
              <a:t>***Alex notes: Please have each of the three main topics come in on a separate click. Have them slide in, Also could we get some better font work</a:t>
            </a:r>
            <a:endParaRPr lang="en-US" b="1" dirty="0">
              <a:solidFill>
                <a:srgbClr val="FF0000"/>
              </a:solidFill>
            </a:endParaRPr>
          </a:p>
          <a:p>
            <a:endParaRPr lang="en-US" dirty="0"/>
          </a:p>
          <a:p>
            <a:r>
              <a:rPr lang="en-US" dirty="0"/>
              <a:t>* Rusty</a:t>
            </a:r>
            <a:endParaRPr lang="en-US" dirty="0">
              <a:cs typeface="Calibri"/>
            </a:endParaRPr>
          </a:p>
          <a:p>
            <a:endParaRPr lang="en-US" dirty="0">
              <a:ea typeface="Calibri"/>
              <a:cs typeface="Calibri"/>
            </a:endParaRPr>
          </a:p>
          <a:p>
            <a:pPr marL="349250" indent="-349250">
              <a:lnSpc>
                <a:spcPct val="200000"/>
              </a:lnSpc>
              <a:buFont typeface="Wingdings" panose="05000000000000000000" pitchFamily="2" charset="2"/>
              <a:buChar char="q"/>
            </a:pPr>
            <a:r>
              <a:rPr lang="en-US" b="1" dirty="0">
                <a:solidFill>
                  <a:srgbClr val="374151"/>
                </a:solidFill>
                <a:latin typeface="Söhne"/>
              </a:rPr>
              <a:t>What is Productive Leadership?</a:t>
            </a:r>
          </a:p>
          <a:p>
            <a:pPr marL="814705" lvl="1" indent="-349250">
              <a:lnSpc>
                <a:spcPct val="200000"/>
              </a:lnSpc>
              <a:buFont typeface="Wingdings" panose="05000000000000000000" pitchFamily="2" charset="2"/>
              <a:buChar char="§"/>
            </a:pPr>
            <a:r>
              <a:rPr lang="en-US" dirty="0">
                <a:solidFill>
                  <a:srgbClr val="374151"/>
                </a:solidFill>
                <a:latin typeface="Söhne"/>
              </a:rPr>
              <a:t>A leader’s responsibility is the productivity of their team; change in team productivity is impacted by the leader’s continued observation, guidance, reassessment, and reassignment(s)</a:t>
            </a:r>
          </a:p>
          <a:p>
            <a:pPr marL="349415" indent="-349415">
              <a:lnSpc>
                <a:spcPct val="200000"/>
              </a:lnSpc>
              <a:buFont typeface="Wingdings" panose="05000000000000000000" pitchFamily="2" charset="2"/>
              <a:buChar char="q"/>
            </a:pPr>
            <a:endParaRPr lang="en-US" b="1" dirty="0">
              <a:solidFill>
                <a:srgbClr val="374151"/>
              </a:solidFill>
              <a:latin typeface="Söhne"/>
            </a:endParaRPr>
          </a:p>
          <a:p>
            <a:pPr marL="349250" indent="-349250">
              <a:lnSpc>
                <a:spcPct val="200000"/>
              </a:lnSpc>
              <a:buFont typeface="Wingdings" panose="05000000000000000000" pitchFamily="2" charset="2"/>
              <a:buChar char="q"/>
            </a:pPr>
            <a:r>
              <a:rPr lang="en-US" b="1" dirty="0">
                <a:solidFill>
                  <a:srgbClr val="374151"/>
                </a:solidFill>
                <a:latin typeface="Söhne"/>
              </a:rPr>
              <a:t>Leadership tools</a:t>
            </a:r>
          </a:p>
          <a:p>
            <a:pPr marL="814705" lvl="1" indent="-349250">
              <a:lnSpc>
                <a:spcPct val="200000"/>
              </a:lnSpc>
              <a:buFont typeface="Wingdings" panose="05000000000000000000" pitchFamily="2" charset="2"/>
              <a:buChar char="§"/>
            </a:pPr>
            <a:r>
              <a:rPr lang="en-US" dirty="0">
                <a:solidFill>
                  <a:srgbClr val="374151"/>
                </a:solidFill>
                <a:latin typeface="Söhne"/>
              </a:rPr>
              <a:t>What are common leadership tools / ideas which may aid Productive Leadership? (ask audience)</a:t>
            </a:r>
          </a:p>
          <a:p>
            <a:pPr marL="1280795" lvl="2" indent="-349250">
              <a:lnSpc>
                <a:spcPct val="200000"/>
              </a:lnSpc>
              <a:buFont typeface="Courier New" panose="02070309020205020404" pitchFamily="49" charset="0"/>
              <a:buChar char="o"/>
            </a:pPr>
            <a:r>
              <a:rPr lang="en-US" dirty="0">
                <a:solidFill>
                  <a:srgbClr val="374151"/>
                </a:solidFill>
                <a:latin typeface="Söhne"/>
              </a:rPr>
              <a:t>Time Management</a:t>
            </a:r>
          </a:p>
          <a:p>
            <a:pPr marL="1280795" lvl="2" indent="-349250">
              <a:lnSpc>
                <a:spcPct val="200000"/>
              </a:lnSpc>
              <a:buFont typeface="Courier New" panose="02070309020205020404" pitchFamily="49" charset="0"/>
              <a:buChar char="o"/>
            </a:pPr>
            <a:r>
              <a:rPr lang="en-US" dirty="0">
                <a:solidFill>
                  <a:srgbClr val="374151"/>
                </a:solidFill>
                <a:latin typeface="Söhne"/>
              </a:rPr>
              <a:t>Productive Habits</a:t>
            </a:r>
          </a:p>
          <a:p>
            <a:pPr marL="1280795" lvl="2" indent="-349250">
              <a:lnSpc>
                <a:spcPct val="200000"/>
              </a:lnSpc>
              <a:buFont typeface="Courier New" panose="02070309020205020404" pitchFamily="49" charset="0"/>
              <a:buChar char="o"/>
            </a:pPr>
            <a:r>
              <a:rPr lang="en-US" dirty="0">
                <a:solidFill>
                  <a:srgbClr val="374151"/>
                </a:solidFill>
                <a:latin typeface="Söhne"/>
              </a:rPr>
              <a:t>Using routines</a:t>
            </a:r>
          </a:p>
          <a:p>
            <a:pPr marL="1280795" lvl="2" indent="-349250" defTabSz="931774">
              <a:lnSpc>
                <a:spcPct val="200000"/>
              </a:lnSpc>
              <a:buFont typeface="Courier New" panose="02070309020205020404" pitchFamily="49" charset="0"/>
              <a:buChar char="o"/>
              <a:defRPr/>
            </a:pPr>
            <a:r>
              <a:rPr lang="en-US" dirty="0">
                <a:solidFill>
                  <a:srgbClr val="374151"/>
                </a:solidFill>
                <a:latin typeface="Söhne"/>
              </a:rPr>
              <a:t>Communication</a:t>
            </a:r>
          </a:p>
          <a:p>
            <a:pPr marL="1280795" lvl="2" indent="-349250" defTabSz="931774">
              <a:lnSpc>
                <a:spcPct val="200000"/>
              </a:lnSpc>
              <a:buFont typeface="Courier New" panose="02070309020205020404" pitchFamily="49" charset="0"/>
              <a:buChar char="o"/>
              <a:defRPr/>
            </a:pPr>
            <a:r>
              <a:rPr lang="en-US" dirty="0">
                <a:solidFill>
                  <a:srgbClr val="374151"/>
                </a:solidFill>
                <a:latin typeface="Söhne"/>
              </a:rPr>
              <a:t>Mindset</a:t>
            </a:r>
          </a:p>
          <a:p>
            <a:pPr marL="349415" indent="-349415">
              <a:lnSpc>
                <a:spcPct val="200000"/>
              </a:lnSpc>
              <a:buFont typeface="Wingdings" panose="05000000000000000000" pitchFamily="2" charset="2"/>
              <a:buChar char="q"/>
            </a:pPr>
            <a:endParaRPr lang="en-US" b="1" dirty="0">
              <a:solidFill>
                <a:srgbClr val="374151"/>
              </a:solidFill>
              <a:latin typeface="Söhne"/>
            </a:endParaRPr>
          </a:p>
          <a:p>
            <a:pPr marL="349250" indent="-349250">
              <a:lnSpc>
                <a:spcPct val="200000"/>
              </a:lnSpc>
              <a:buFont typeface="Wingdings" panose="05000000000000000000" pitchFamily="2" charset="2"/>
              <a:buChar char="q"/>
            </a:pPr>
            <a:r>
              <a:rPr lang="en-US" b="1" dirty="0">
                <a:solidFill>
                  <a:srgbClr val="374151"/>
                </a:solidFill>
                <a:latin typeface="Söhne"/>
              </a:rPr>
              <a:t>Why YOUR leadership matters</a:t>
            </a:r>
          </a:p>
          <a:p>
            <a:pPr marL="640080" lvl="1" indent="-174625">
              <a:lnSpc>
                <a:spcPct val="200000"/>
              </a:lnSpc>
              <a:buFont typeface="Wingdings" panose="05000000000000000000" pitchFamily="2" charset="2"/>
              <a:buChar char="§"/>
            </a:pPr>
            <a:r>
              <a:rPr lang="en-US" dirty="0">
                <a:solidFill>
                  <a:srgbClr val="374151"/>
                </a:solidFill>
                <a:latin typeface="Söhne"/>
              </a:rPr>
              <a:t>Motivate others to achieve more, something new, something better</a:t>
            </a:r>
          </a:p>
          <a:p>
            <a:pPr marL="640080" lvl="1" indent="-174625">
              <a:lnSpc>
                <a:spcPct val="200000"/>
              </a:lnSpc>
              <a:buFont typeface="Wingdings" panose="05000000000000000000" pitchFamily="2" charset="2"/>
              <a:buChar char="§"/>
            </a:pPr>
            <a:r>
              <a:rPr lang="en-US" dirty="0">
                <a:solidFill>
                  <a:srgbClr val="374151"/>
                </a:solidFill>
                <a:latin typeface="Söhne"/>
              </a:rPr>
              <a:t>Creates the vision for your team</a:t>
            </a:r>
          </a:p>
          <a:p>
            <a:pPr marL="640080" lvl="1" indent="-174625">
              <a:lnSpc>
                <a:spcPct val="200000"/>
              </a:lnSpc>
              <a:buFont typeface="Wingdings" panose="05000000000000000000" pitchFamily="2" charset="2"/>
              <a:buChar char="§"/>
            </a:pPr>
            <a:r>
              <a:rPr lang="en-US" dirty="0">
                <a:solidFill>
                  <a:srgbClr val="374151"/>
                </a:solidFill>
                <a:latin typeface="Söhne"/>
              </a:rPr>
              <a:t>Helps us move forward @ store level, district level, region level, Company level</a:t>
            </a:r>
          </a:p>
          <a:p>
            <a:pPr marL="640080" lvl="1" indent="-174625">
              <a:lnSpc>
                <a:spcPct val="200000"/>
              </a:lnSpc>
              <a:buFont typeface="Wingdings" panose="05000000000000000000" pitchFamily="2" charset="2"/>
              <a:buChar char="§"/>
            </a:pPr>
            <a:r>
              <a:rPr lang="en-US" dirty="0">
                <a:solidFill>
                  <a:srgbClr val="374151"/>
                </a:solidFill>
                <a:latin typeface="Söhne"/>
              </a:rPr>
              <a:t>Impacts Company culture, turnover, customer satisfaction, sales, revenue…et al</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440FA78-13B0-4F90-9468-8ACA851A2F18}" type="slidenum">
              <a:rPr lang="en-US" smtClean="0"/>
              <a:t>6</a:t>
            </a:fld>
            <a:endParaRPr lang="en-US"/>
          </a:p>
        </p:txBody>
      </p:sp>
    </p:spTree>
    <p:extLst>
      <p:ext uri="{BB962C8B-B14F-4D97-AF65-F5344CB8AC3E}">
        <p14:creationId xmlns:p14="http://schemas.microsoft.com/office/powerpoint/2010/main" val="185659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Seconds</a:t>
            </a:r>
          </a:p>
          <a:p>
            <a:endParaRPr lang="en-US" dirty="0"/>
          </a:p>
          <a:p>
            <a:pPr marL="0" indent="0">
              <a:buFont typeface="Arial" panose="020B0604020202020204" pitchFamily="34" charset="0"/>
              <a:buNone/>
            </a:pPr>
            <a:r>
              <a:rPr lang="en-US" dirty="0"/>
              <a:t>* Rusty</a:t>
            </a:r>
          </a:p>
          <a:p>
            <a:pPr marL="171450" indent="-171450">
              <a:buFont typeface="Arial" panose="020B0604020202020204" pitchFamily="34" charset="0"/>
              <a:buChar char="•"/>
            </a:pPr>
            <a:endParaRPr lang="en-US" dirty="0"/>
          </a:p>
          <a:p>
            <a:pPr marL="171450" indent="-171450">
              <a:buFont typeface="Wingdings" panose="05000000000000000000" pitchFamily="2" charset="2"/>
              <a:buChar char="q"/>
            </a:pPr>
            <a:r>
              <a:rPr lang="en-US" dirty="0"/>
              <a:t>Read Slide (kick off to Building Productive Habits)</a:t>
            </a:r>
          </a:p>
          <a:p>
            <a:pPr marL="171450" indent="-171450">
              <a:buFont typeface="Wingdings" panose="05000000000000000000" pitchFamily="2" charset="2"/>
              <a:buChar char="q"/>
            </a:pPr>
            <a:endParaRPr lang="en-US" dirty="0"/>
          </a:p>
          <a:p>
            <a:pPr marL="171450" indent="-171450">
              <a:buFont typeface="Wingdings" panose="05000000000000000000" pitchFamily="2" charset="2"/>
              <a:buChar char="q"/>
            </a:pPr>
            <a:r>
              <a:rPr lang="en-US" dirty="0"/>
              <a:t>“You do not rise to the level of your goals. You fall to the level of your systems. ~ James Clear (Atomic Habits)</a:t>
            </a:r>
          </a:p>
        </p:txBody>
      </p:sp>
      <p:sp>
        <p:nvSpPr>
          <p:cNvPr id="4" name="Slide Number Placeholder 3"/>
          <p:cNvSpPr>
            <a:spLocks noGrp="1"/>
          </p:cNvSpPr>
          <p:nvPr>
            <p:ph type="sldNum" sz="quarter" idx="5"/>
          </p:nvPr>
        </p:nvSpPr>
        <p:spPr/>
        <p:txBody>
          <a:bodyPr/>
          <a:lstStyle/>
          <a:p>
            <a:fld id="{7440FA78-13B0-4F90-9468-8ACA851A2F18}" type="slidenum">
              <a:rPr lang="en-US" smtClean="0"/>
              <a:t>7</a:t>
            </a:fld>
            <a:endParaRPr lang="en-US"/>
          </a:p>
        </p:txBody>
      </p:sp>
    </p:spTree>
    <p:extLst>
      <p:ext uri="{BB962C8B-B14F-4D97-AF65-F5344CB8AC3E}">
        <p14:creationId xmlns:p14="http://schemas.microsoft.com/office/powerpoint/2010/main" val="334661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***Alex notes: Please have each of the three main topics come in on a separate click. Have them slide in, Also could we get some better font work, </a:t>
            </a:r>
            <a:endParaRPr lang="en-US" b="1" dirty="0"/>
          </a:p>
          <a:p>
            <a:endParaRPr lang="en-US" dirty="0"/>
          </a:p>
          <a:p>
            <a:r>
              <a:rPr lang="en-US" dirty="0"/>
              <a:t>Rusty</a:t>
            </a:r>
          </a:p>
          <a:p>
            <a:endParaRPr lang="en-US" dirty="0">
              <a:ea typeface="Calibri"/>
              <a:cs typeface="Calibri"/>
            </a:endParaRPr>
          </a:p>
          <a:p>
            <a:pPr marL="174708" indent="-174708" defTabSz="931774">
              <a:buFont typeface="Wingdings" panose="05000000000000000000" pitchFamily="2" charset="2"/>
              <a:buChar char="q"/>
              <a:defRPr/>
            </a:pPr>
            <a:r>
              <a:rPr lang="en-US" b="1" dirty="0">
                <a:ea typeface="Calibri"/>
                <a:cs typeface="Calibri"/>
              </a:rPr>
              <a:t>Why are Productive Habits Important?</a:t>
            </a:r>
          </a:p>
          <a:p>
            <a:pPr marL="640594" lvl="1" indent="-174708" defTabSz="931774">
              <a:buFont typeface="Wingdings" panose="05000000000000000000" pitchFamily="2" charset="2"/>
              <a:buChar char="§"/>
              <a:defRPr/>
            </a:pPr>
            <a:r>
              <a:rPr lang="en-US" dirty="0">
                <a:ea typeface="Calibri"/>
                <a:cs typeface="Calibri"/>
              </a:rPr>
              <a:t>Life (work / business) is the sum of your habits. Change habits, change your life</a:t>
            </a:r>
          </a:p>
          <a:p>
            <a:pPr marL="640594" lvl="1" indent="-174708" defTabSz="931774">
              <a:buFont typeface="Wingdings" panose="05000000000000000000" pitchFamily="2" charset="2"/>
              <a:buChar char="§"/>
              <a:defRPr/>
            </a:pPr>
            <a:r>
              <a:rPr lang="en-US" dirty="0">
                <a:ea typeface="Calibri"/>
                <a:cs typeface="Calibri"/>
              </a:rPr>
              <a:t>Structure and dependability can lead to sustained, repeatable results</a:t>
            </a:r>
          </a:p>
          <a:p>
            <a:pPr defTabSz="931774">
              <a:defRPr/>
            </a:pPr>
            <a:endParaRPr lang="en-US" dirty="0">
              <a:ea typeface="Calibri"/>
              <a:cs typeface="Calibri"/>
            </a:endParaRPr>
          </a:p>
          <a:p>
            <a:pPr marL="174708" indent="-174708" defTabSz="931774">
              <a:buFont typeface="Wingdings" panose="05000000000000000000" pitchFamily="2" charset="2"/>
              <a:buChar char="q"/>
              <a:defRPr/>
            </a:pPr>
            <a:r>
              <a:rPr lang="en-US" b="1" dirty="0">
                <a:ea typeface="Calibri"/>
                <a:cs typeface="Calibri"/>
              </a:rPr>
              <a:t>Developing Productive Habits</a:t>
            </a:r>
          </a:p>
          <a:p>
            <a:pPr marL="640594" lvl="1" indent="-174708" defTabSz="931774">
              <a:buFont typeface="Wingdings" panose="05000000000000000000" pitchFamily="2" charset="2"/>
              <a:buChar char="§"/>
              <a:defRPr/>
            </a:pPr>
            <a:r>
              <a:rPr lang="en-US" dirty="0">
                <a:ea typeface="Calibri"/>
                <a:cs typeface="Calibri"/>
              </a:rPr>
              <a:t>Have a goal / expected outcome</a:t>
            </a:r>
          </a:p>
          <a:p>
            <a:pPr marL="640594" lvl="1" indent="-174708" defTabSz="931774">
              <a:buFont typeface="Wingdings" panose="05000000000000000000" pitchFamily="2" charset="2"/>
              <a:buChar char="§"/>
              <a:defRPr/>
            </a:pPr>
            <a:r>
              <a:rPr lang="en-US" dirty="0">
                <a:ea typeface="Calibri"/>
                <a:cs typeface="Calibri"/>
              </a:rPr>
              <a:t>Make it easy to execute</a:t>
            </a:r>
          </a:p>
          <a:p>
            <a:pPr marL="640594" lvl="1" indent="-174708" defTabSz="931774">
              <a:buFont typeface="Wingdings" panose="05000000000000000000" pitchFamily="2" charset="2"/>
              <a:buChar char="§"/>
              <a:defRPr/>
            </a:pPr>
            <a:r>
              <a:rPr lang="en-US" dirty="0">
                <a:ea typeface="Calibri"/>
                <a:cs typeface="Calibri"/>
              </a:rPr>
              <a:t>Plan for roadblocks</a:t>
            </a:r>
          </a:p>
          <a:p>
            <a:pPr marL="640594" lvl="1" indent="-174708" defTabSz="931774">
              <a:buFont typeface="Wingdings" panose="05000000000000000000" pitchFamily="2" charset="2"/>
              <a:buChar char="§"/>
              <a:defRPr/>
            </a:pPr>
            <a:r>
              <a:rPr lang="en-US" dirty="0">
                <a:ea typeface="Calibri"/>
                <a:cs typeface="Calibri"/>
              </a:rPr>
              <a:t>Reward behaviors (a simple thank you, a traveling floor work trophy, have fun…(audience suggestions). </a:t>
            </a:r>
          </a:p>
          <a:p>
            <a:pPr defTabSz="931774">
              <a:defRPr/>
            </a:pPr>
            <a:endParaRPr lang="en-US" dirty="0">
              <a:ea typeface="Calibri"/>
              <a:cs typeface="Calibri"/>
            </a:endParaRPr>
          </a:p>
          <a:p>
            <a:pPr marL="174708" indent="-174708" defTabSz="931774">
              <a:buFont typeface="Wingdings" panose="05000000000000000000" pitchFamily="2" charset="2"/>
              <a:buChar char="q"/>
              <a:defRPr/>
            </a:pPr>
            <a:r>
              <a:rPr lang="en-US" b="1" dirty="0">
                <a:ea typeface="Calibri"/>
                <a:cs typeface="Calibri"/>
              </a:rPr>
              <a:t>Applying Productive Habits</a:t>
            </a:r>
          </a:p>
          <a:p>
            <a:pPr marL="640594" lvl="1" indent="-174708" defTabSz="931774">
              <a:buFont typeface="Wingdings" panose="05000000000000000000" pitchFamily="2" charset="2"/>
              <a:buChar char="§"/>
              <a:defRPr/>
            </a:pPr>
            <a:r>
              <a:rPr lang="en-US" dirty="0">
                <a:ea typeface="Calibri"/>
                <a:cs typeface="Calibri"/>
              </a:rPr>
              <a:t>Prepare (gather tools, know the expected result, eliminate distractions)</a:t>
            </a:r>
          </a:p>
          <a:p>
            <a:pPr marL="640594" lvl="1" indent="-174708" defTabSz="931774">
              <a:buFont typeface="Wingdings" panose="05000000000000000000" pitchFamily="2" charset="2"/>
              <a:buChar char="§"/>
              <a:defRPr/>
            </a:pPr>
            <a:r>
              <a:rPr lang="en-US" dirty="0">
                <a:ea typeface="Calibri"/>
                <a:cs typeface="Calibri"/>
              </a:rPr>
              <a:t>Focus on the most important task first</a:t>
            </a:r>
          </a:p>
          <a:p>
            <a:pPr marL="640594" lvl="1" indent="-174708" defTabSz="931774">
              <a:buFont typeface="Wingdings" panose="05000000000000000000" pitchFamily="2" charset="2"/>
              <a:buChar char="§"/>
              <a:defRPr/>
            </a:pPr>
            <a:r>
              <a:rPr lang="en-US" dirty="0">
                <a:ea typeface="Calibri"/>
                <a:cs typeface="Calibri"/>
              </a:rPr>
              <a:t>Find and use repeatable shortcuts</a:t>
            </a:r>
          </a:p>
          <a:p>
            <a:pPr marL="640594" lvl="1" indent="-174708" defTabSz="931774">
              <a:buFont typeface="Wingdings" panose="05000000000000000000" pitchFamily="2" charset="2"/>
              <a:buChar char="§"/>
              <a:defRPr/>
            </a:pPr>
            <a:r>
              <a:rPr lang="en-US" dirty="0">
                <a:ea typeface="Calibri"/>
                <a:cs typeface="Calibri"/>
              </a:rPr>
              <a:t>Use a feedback loop</a:t>
            </a:r>
          </a:p>
          <a:p>
            <a:pPr marL="1106481" lvl="2" indent="-174708" defTabSz="931774">
              <a:buFont typeface="Wingdings" panose="05000000000000000000" pitchFamily="2" charset="2"/>
              <a:buChar char="§"/>
              <a:defRPr/>
            </a:pPr>
            <a:r>
              <a:rPr lang="en-US" dirty="0">
                <a:ea typeface="Calibri"/>
                <a:cs typeface="Calibri"/>
              </a:rPr>
              <a:t>Have a plan (what is the desired outcome and how are you going about it)</a:t>
            </a:r>
          </a:p>
          <a:p>
            <a:pPr marL="1106481" lvl="2" indent="-174708" defTabSz="931774">
              <a:buFont typeface="Wingdings" panose="05000000000000000000" pitchFamily="2" charset="2"/>
              <a:buChar char="§"/>
              <a:defRPr/>
            </a:pPr>
            <a:r>
              <a:rPr lang="en-US" dirty="0">
                <a:ea typeface="Calibri"/>
                <a:cs typeface="Calibri"/>
              </a:rPr>
              <a:t>Observe (collect data) </a:t>
            </a:r>
          </a:p>
          <a:p>
            <a:pPr marL="1106481" lvl="2" indent="-174708" defTabSz="931774">
              <a:buFont typeface="Wingdings" panose="05000000000000000000" pitchFamily="2" charset="2"/>
              <a:buChar char="§"/>
              <a:defRPr/>
            </a:pPr>
            <a:r>
              <a:rPr lang="en-US" dirty="0">
                <a:ea typeface="Calibri"/>
                <a:cs typeface="Calibri"/>
              </a:rPr>
              <a:t>Analyze (review data collected)</a:t>
            </a:r>
          </a:p>
          <a:p>
            <a:pPr marL="1106481" lvl="2" indent="-174708" defTabSz="931774">
              <a:buFont typeface="Wingdings" panose="05000000000000000000" pitchFamily="2" charset="2"/>
              <a:buChar char="§"/>
              <a:defRPr/>
            </a:pPr>
            <a:r>
              <a:rPr lang="en-US" dirty="0">
                <a:ea typeface="Calibri"/>
                <a:cs typeface="Calibri"/>
              </a:rPr>
              <a:t>Share Results (communicate and discuss)</a:t>
            </a:r>
          </a:p>
          <a:p>
            <a:pPr marL="1106481" lvl="2" indent="-174708" defTabSz="931774">
              <a:buFont typeface="Wingdings" panose="05000000000000000000" pitchFamily="2" charset="2"/>
              <a:buChar char="§"/>
              <a:defRPr/>
            </a:pPr>
            <a:r>
              <a:rPr lang="en-US" dirty="0">
                <a:ea typeface="Calibri"/>
                <a:cs typeface="Calibri"/>
              </a:rPr>
              <a:t>Course Correct (make changes, as needed</a:t>
            </a:r>
          </a:p>
          <a:p>
            <a:pPr defTabSz="931774">
              <a:defRP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7440FA78-13B0-4F90-9468-8ACA851A2F18}" type="slidenum">
              <a:rPr lang="en-US" smtClean="0"/>
              <a:t>8</a:t>
            </a:fld>
            <a:endParaRPr lang="en-US"/>
          </a:p>
        </p:txBody>
      </p:sp>
    </p:spTree>
    <p:extLst>
      <p:ext uri="{BB962C8B-B14F-4D97-AF65-F5344CB8AC3E}">
        <p14:creationId xmlns:p14="http://schemas.microsoft.com/office/powerpoint/2010/main" val="75215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cs typeface="Calibri"/>
            </a:endParaRPr>
          </a:p>
          <a:p>
            <a:r>
              <a:rPr lang="en-US" b="1" dirty="0">
                <a:cs typeface="Calibri"/>
              </a:rPr>
              <a:t>Alex notes: Font work, This is content light, I will be adding some additional bullets from the notes below, please anticipate some additional work. </a:t>
            </a:r>
          </a:p>
          <a:p>
            <a:endParaRPr lang="en-US" dirty="0"/>
          </a:p>
          <a:p>
            <a:r>
              <a:rPr lang="en-US" dirty="0"/>
              <a:t>Dylan</a:t>
            </a:r>
            <a:endParaRPr lang="en-US" dirty="0">
              <a:cs typeface="Calibri"/>
            </a:endParaRPr>
          </a:p>
          <a:p>
            <a:pPr marL="174625" indent="-174625" defTabSz="931774">
              <a:buFont typeface="Wingdings" panose="05000000000000000000" pitchFamily="2" charset="2"/>
              <a:buChar char="q"/>
              <a:defRPr/>
            </a:pPr>
            <a:r>
              <a:rPr lang="en-US" b="1" dirty="0">
                <a:ea typeface="Calibri"/>
                <a:cs typeface="Calibri"/>
              </a:rPr>
              <a:t>Intro Paragraph</a:t>
            </a:r>
          </a:p>
          <a:p>
            <a:pPr marL="631825" lvl="1" indent="-174625" defTabSz="931774">
              <a:buFont typeface="Wingdings" panose="05000000000000000000" pitchFamily="2" charset="2"/>
              <a:buChar char="q"/>
              <a:defRPr/>
            </a:pPr>
            <a:r>
              <a:rPr lang="en-US" b="0" dirty="0">
                <a:ea typeface="Calibri"/>
                <a:cs typeface="Calibri"/>
              </a:rPr>
              <a:t>Introduce the concept that running production, running a back room is a </a:t>
            </a:r>
            <a:r>
              <a:rPr lang="en-US" b="0" dirty="0" err="1">
                <a:ea typeface="Calibri"/>
                <a:cs typeface="Calibri"/>
              </a:rPr>
              <a:t>marathom</a:t>
            </a:r>
            <a:r>
              <a:rPr lang="en-US" b="0" dirty="0">
                <a:ea typeface="Calibri"/>
                <a:cs typeface="Calibri"/>
              </a:rPr>
              <a:t> not a sprint. </a:t>
            </a:r>
          </a:p>
          <a:p>
            <a:pPr marL="631825" lvl="1" indent="-174625" defTabSz="931774">
              <a:buFont typeface="Wingdings" panose="05000000000000000000" pitchFamily="2" charset="2"/>
              <a:buChar char="q"/>
              <a:defRPr/>
            </a:pPr>
            <a:r>
              <a:rPr lang="en-US" b="0" dirty="0">
                <a:ea typeface="Calibri"/>
                <a:cs typeface="Calibri"/>
              </a:rPr>
              <a:t>Re-state the definition of productive habits as defined on previous slide. </a:t>
            </a:r>
          </a:p>
          <a:p>
            <a:pPr marL="1089025" lvl="2" indent="-174625" defTabSz="931774">
              <a:buFont typeface="Wingdings" panose="05000000000000000000" pitchFamily="2" charset="2"/>
              <a:buChar char="q"/>
              <a:defRPr/>
            </a:pPr>
            <a:r>
              <a:rPr lang="en-US" b="0" dirty="0">
                <a:ea typeface="Calibri"/>
                <a:cs typeface="Calibri"/>
              </a:rPr>
              <a:t>"Rusty spoke about productive habits, and we agreed, that these habits can have a big change on your in your ability to </a:t>
            </a:r>
            <a:r>
              <a:rPr lang="en-US" b="0" dirty="0" err="1">
                <a:ea typeface="Calibri"/>
                <a:cs typeface="Calibri"/>
              </a:rPr>
              <a:t>leade</a:t>
            </a:r>
            <a:r>
              <a:rPr lang="en-US" b="0" dirty="0">
                <a:ea typeface="Calibri"/>
                <a:cs typeface="Calibri"/>
              </a:rPr>
              <a:t> repeatable results, and most importantly sustain those results over time. </a:t>
            </a:r>
          </a:p>
          <a:p>
            <a:pPr marL="174625" indent="-174625" defTabSz="931774">
              <a:buFont typeface="Wingdings" panose="05000000000000000000" pitchFamily="2" charset="2"/>
              <a:buChar char="q"/>
              <a:defRPr/>
            </a:pPr>
            <a:endParaRPr lang="en-US" b="1" dirty="0">
              <a:ea typeface="Calibri"/>
              <a:cs typeface="Calibri"/>
            </a:endParaRPr>
          </a:p>
          <a:p>
            <a:pPr marL="174625" indent="-174625" defTabSz="931774">
              <a:buFont typeface="Wingdings" panose="05000000000000000000" pitchFamily="2" charset="2"/>
              <a:buChar char="q"/>
              <a:defRPr/>
            </a:pPr>
            <a:r>
              <a:rPr lang="en-US" b="1" dirty="0">
                <a:ea typeface="Calibri"/>
                <a:cs typeface="Calibri"/>
              </a:rPr>
              <a:t>How do we establish productive habits at Goodwill?</a:t>
            </a:r>
          </a:p>
          <a:p>
            <a:pPr marL="640080" lvl="1" indent="-174625" defTabSz="931774">
              <a:buFont typeface="Wingdings" panose="05000000000000000000" pitchFamily="2" charset="2"/>
              <a:buChar char="§"/>
              <a:defRPr/>
            </a:pPr>
            <a:r>
              <a:rPr lang="en-US" dirty="0">
                <a:ea typeface="Calibri"/>
                <a:cs typeface="Calibri"/>
              </a:rPr>
              <a:t>"today we will introduce a tool that will help you to develop these habits"</a:t>
            </a:r>
          </a:p>
          <a:p>
            <a:pPr marL="640080" lvl="1" indent="-174625" defTabSz="931774">
              <a:buFont typeface="Wingdings" panose="05000000000000000000" pitchFamily="2" charset="2"/>
              <a:buChar char="§"/>
              <a:defRPr/>
            </a:pPr>
            <a:r>
              <a:rPr lang="en-US" dirty="0">
                <a:ea typeface="Calibri"/>
                <a:cs typeface="Calibri"/>
              </a:rPr>
              <a:t>Starting Strong</a:t>
            </a:r>
          </a:p>
          <a:p>
            <a:pPr marL="640080" lvl="1" indent="-174625" defTabSz="931774">
              <a:buFont typeface="Wingdings" panose="05000000000000000000" pitchFamily="2" charset="2"/>
              <a:buChar char="§"/>
              <a:defRPr/>
            </a:pPr>
            <a:r>
              <a:rPr lang="en-US" dirty="0">
                <a:ea typeface="Calibri"/>
                <a:cs typeface="Calibri"/>
              </a:rPr>
              <a:t>Starting Strong was developed in store by retail leaders and refined and updated by the DM team to ensure that we are building in routines to create habits that yield results. </a:t>
            </a:r>
          </a:p>
          <a:p>
            <a:endParaRPr lang="en-US" dirty="0">
              <a:cs typeface="Calibri"/>
            </a:endParaRPr>
          </a:p>
          <a:p>
            <a:pPr marL="174625" indent="-174625" defTabSz="931774">
              <a:buFont typeface="Wingdings" panose="05000000000000000000" pitchFamily="2" charset="2"/>
              <a:buChar char="q"/>
              <a:defRPr/>
            </a:pPr>
            <a:r>
              <a:rPr lang="en-US" b="1" dirty="0">
                <a:ea typeface="Calibri"/>
                <a:cs typeface="Calibri"/>
              </a:rPr>
              <a:t>There are a lot of things that we ask you to keep in your scope, and it can be hard to remember and plan for everything. </a:t>
            </a:r>
            <a:endParaRPr lang="en-US" b="1" i="1" dirty="0">
              <a:ea typeface="Calibri"/>
              <a:cs typeface="Calibri"/>
            </a:endParaRPr>
          </a:p>
          <a:p>
            <a:pPr marL="640080" lvl="1" indent="-174625" defTabSz="931774">
              <a:buFont typeface="Wingdings" panose="05000000000000000000" pitchFamily="2" charset="2"/>
              <a:buChar char="§"/>
              <a:defRPr/>
            </a:pPr>
            <a:r>
              <a:rPr lang="en-US" dirty="0">
                <a:ea typeface="Calibri"/>
                <a:cs typeface="Calibri"/>
              </a:rPr>
              <a:t>Demonstrate how starting strong takes the guesswork out of how to wrap your hand around everything. </a:t>
            </a:r>
          </a:p>
          <a:p>
            <a:pPr marL="640080" lvl="1" indent="-174625" defTabSz="931774">
              <a:buFont typeface="Wingdings" panose="05000000000000000000" pitchFamily="2" charset="2"/>
              <a:buChar char="§"/>
              <a:defRPr/>
            </a:pPr>
            <a:r>
              <a:rPr lang="en-US" dirty="0">
                <a:ea typeface="Calibri"/>
                <a:cs typeface="Calibri"/>
              </a:rPr>
              <a:t>Use example of pulls to discuss how difficult it is to retain visibility without a plan, and how starting strong turns it into second nature. </a:t>
            </a:r>
          </a:p>
          <a:p>
            <a:pPr marL="640080" lvl="1" indent="-174625" defTabSz="931774">
              <a:buFont typeface="Wingdings" panose="05000000000000000000" pitchFamily="2" charset="2"/>
              <a:buChar char="§"/>
              <a:defRPr/>
            </a:pPr>
            <a:r>
              <a:rPr lang="en-US" dirty="0">
                <a:ea typeface="Calibri"/>
                <a:cs typeface="Calibri"/>
              </a:rPr>
              <a:t>Explain how by installing non negotiable expectations as second nature or "habit" then we can move the focus of your leadership to the next level, solving more complex problems, and developing ourselves and teams. </a:t>
            </a:r>
          </a:p>
          <a:p>
            <a:pPr marL="640080" lvl="1" indent="-174625">
              <a:buFont typeface="Wingdings" panose="05000000000000000000" pitchFamily="2" charset="2"/>
              <a:buChar char="§"/>
            </a:pPr>
            <a:endParaRPr lang="en-US" dirty="0">
              <a:cs typeface="Calibri"/>
            </a:endParaRPr>
          </a:p>
          <a:p>
            <a:pPr marL="640080" lvl="1" indent="-174625">
              <a:buFont typeface="Wingdings" panose="05000000000000000000" pitchFamily="2" charset="2"/>
              <a:buChar char="§"/>
            </a:pPr>
            <a:r>
              <a:rPr lang="en-US" dirty="0">
                <a:cs typeface="Calibri"/>
              </a:rPr>
              <a:t>Provide second example of how starting strong helps, I am thinking seasonal tags, and walking off station for PPM at 9:30. How this could ensure seasonal.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0FA78-13B0-4F90-9468-8ACA851A2F18}" type="slidenum">
              <a:rPr lang="en-US" smtClean="0"/>
              <a:t>9</a:t>
            </a:fld>
            <a:endParaRPr lang="en-US"/>
          </a:p>
        </p:txBody>
      </p:sp>
    </p:spTree>
    <p:extLst>
      <p:ext uri="{BB962C8B-B14F-4D97-AF65-F5344CB8AC3E}">
        <p14:creationId xmlns:p14="http://schemas.microsoft.com/office/powerpoint/2010/main" val="360653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3887-F3D6-445D-B3BD-0B4FD70B9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D79CB8-F670-4DF8-9632-B9B43A8566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92F2D6-5110-48E6-8A2A-A55F3CE9453B}"/>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5" name="Footer Placeholder 4">
            <a:extLst>
              <a:ext uri="{FF2B5EF4-FFF2-40B4-BE49-F238E27FC236}">
                <a16:creationId xmlns:a16="http://schemas.microsoft.com/office/drawing/2014/main" id="{17A8703C-057F-463B-93B0-CCA80FED4E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98394-B821-4602-8724-6FB7FD7D42CB}"/>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416683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2E14-7BA2-495B-AA4B-54E8C1D064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17C996-8FBA-4298-8CC3-413F9E3EBF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C0A3F-C112-49BD-8FA9-ED6933C6D578}"/>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5" name="Footer Placeholder 4">
            <a:extLst>
              <a:ext uri="{FF2B5EF4-FFF2-40B4-BE49-F238E27FC236}">
                <a16:creationId xmlns:a16="http://schemas.microsoft.com/office/drawing/2014/main" id="{3EB5FD95-72AA-4A87-A72C-476954BDF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598A0-CA9E-42F9-8DC6-52275AAB6B7D}"/>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80633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17484-0F47-40FA-B17A-41CBEBF0AE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1EDABE-4D31-4EBA-AB5D-9C9FB7C348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DAEAE-1FF7-41A2-B659-78520AEAFBB8}"/>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5" name="Footer Placeholder 4">
            <a:extLst>
              <a:ext uri="{FF2B5EF4-FFF2-40B4-BE49-F238E27FC236}">
                <a16:creationId xmlns:a16="http://schemas.microsoft.com/office/drawing/2014/main" id="{A54A38EA-755E-4FF6-B18B-8E1E34746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94DBB-0AE0-4083-A401-41EFBC3FFF24}"/>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99844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3B93-B568-4232-A188-E997CC5D8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E7798-BE90-4EC9-93F1-DA2C7A3E7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7EB1B-BDB4-46FE-A19B-286141DACCF7}"/>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5" name="Footer Placeholder 4">
            <a:extLst>
              <a:ext uri="{FF2B5EF4-FFF2-40B4-BE49-F238E27FC236}">
                <a16:creationId xmlns:a16="http://schemas.microsoft.com/office/drawing/2014/main" id="{E9F2F423-0546-48E3-8553-00FF9EBEE4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42325-4C46-471D-B76E-A83E716C754F}"/>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42263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1941-6CF2-47DE-B628-E890F144A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08F4F-BBC6-480A-BFCD-B5231BE73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B26115-EB52-4E3C-9C71-A383F7D8D326}"/>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5" name="Footer Placeholder 4">
            <a:extLst>
              <a:ext uri="{FF2B5EF4-FFF2-40B4-BE49-F238E27FC236}">
                <a16:creationId xmlns:a16="http://schemas.microsoft.com/office/drawing/2014/main" id="{CD98AFE8-53B6-4585-8A36-2CF406AD5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E183E-C95A-4A71-BEE0-FF98E3C5BC7B}"/>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312560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6E91-CDB4-4198-8D3F-CEE2C47AAF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F1B2C-E50B-427A-9A19-36AB96F914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1E6C9-9EA9-4C88-B211-2A7687DEBA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74CA78-09E6-41A4-8B76-14E8F50F9091}"/>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6" name="Footer Placeholder 5">
            <a:extLst>
              <a:ext uri="{FF2B5EF4-FFF2-40B4-BE49-F238E27FC236}">
                <a16:creationId xmlns:a16="http://schemas.microsoft.com/office/drawing/2014/main" id="{6758DF19-1519-4606-AC88-CAAC83BA9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68FFC-0DCD-482D-AF86-CB94C029319F}"/>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698398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B830-CDBB-4145-8F80-C6904A320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84038-2E07-46D4-BF33-B506A7174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69038-50C1-45B0-8102-C7E623D951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BA3804-C0B7-4C79-80D4-EB940CF64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2E325B-01CD-4DB5-B762-1A28CF7C6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74CCFC-6EDC-4872-8A0E-344D6781411E}"/>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8" name="Footer Placeholder 7">
            <a:extLst>
              <a:ext uri="{FF2B5EF4-FFF2-40B4-BE49-F238E27FC236}">
                <a16:creationId xmlns:a16="http://schemas.microsoft.com/office/drawing/2014/main" id="{2727A148-ECDC-4A25-B92E-983D90A7B7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120AC1-773A-4470-B26D-581A41E94570}"/>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200574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E357-A0BC-417D-8DBA-F3D6BEBDD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5D49F9-6E50-46CE-B06B-A93DC5869C4F}"/>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4" name="Footer Placeholder 3">
            <a:extLst>
              <a:ext uri="{FF2B5EF4-FFF2-40B4-BE49-F238E27FC236}">
                <a16:creationId xmlns:a16="http://schemas.microsoft.com/office/drawing/2014/main" id="{07C0E9C8-FA6E-4E99-ABFE-59B9595197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4594F-49A5-45BB-96B6-CEAE712AD4EE}"/>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80021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C16BA-3BEB-478A-87BC-5FC93E8ACA55}"/>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3" name="Footer Placeholder 2">
            <a:extLst>
              <a:ext uri="{FF2B5EF4-FFF2-40B4-BE49-F238E27FC236}">
                <a16:creationId xmlns:a16="http://schemas.microsoft.com/office/drawing/2014/main" id="{3863557F-5CCE-4596-AFBE-47D1B12B9D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97B108-8E45-450F-ABAE-64AB94439E20}"/>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66701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9FA9-7767-4A9E-A9AC-F3F235D0B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BCBB4-9E35-44B0-B3C2-49A0394FF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3BB66D-1900-4C96-BC5D-955E3B32A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B32A6D-7BA6-499D-844A-8215537E60A6}"/>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6" name="Footer Placeholder 5">
            <a:extLst>
              <a:ext uri="{FF2B5EF4-FFF2-40B4-BE49-F238E27FC236}">
                <a16:creationId xmlns:a16="http://schemas.microsoft.com/office/drawing/2014/main" id="{AF168DB9-1572-4049-AF9A-D26DB9E17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7274A8-FD7B-403D-9270-6D51A7CE14C6}"/>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111741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7C0E-22F1-4CFE-A57B-286592545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3DF09-D5C5-4337-AC68-6D586DB74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4824C-08D8-4AF5-B5F6-F1F3AE099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99B745-75D0-43F1-8150-CB0966310F8A}"/>
              </a:ext>
            </a:extLst>
          </p:cNvPr>
          <p:cNvSpPr>
            <a:spLocks noGrp="1"/>
          </p:cNvSpPr>
          <p:nvPr>
            <p:ph type="dt" sz="half" idx="10"/>
          </p:nvPr>
        </p:nvSpPr>
        <p:spPr/>
        <p:txBody>
          <a:bodyPr/>
          <a:lstStyle/>
          <a:p>
            <a:fld id="{557A0C43-AA2E-4B82-A866-D84E895E4AFC}" type="datetimeFigureOut">
              <a:rPr lang="en-US" smtClean="0"/>
              <a:t>3/6/2023</a:t>
            </a:fld>
            <a:endParaRPr lang="en-US"/>
          </a:p>
        </p:txBody>
      </p:sp>
      <p:sp>
        <p:nvSpPr>
          <p:cNvPr id="6" name="Footer Placeholder 5">
            <a:extLst>
              <a:ext uri="{FF2B5EF4-FFF2-40B4-BE49-F238E27FC236}">
                <a16:creationId xmlns:a16="http://schemas.microsoft.com/office/drawing/2014/main" id="{86D3CF38-7B53-43FC-88EF-A0F6BBCF2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3D2798-484D-4166-8726-C541B20E4BD7}"/>
              </a:ext>
            </a:extLst>
          </p:cNvPr>
          <p:cNvSpPr>
            <a:spLocks noGrp="1"/>
          </p:cNvSpPr>
          <p:nvPr>
            <p:ph type="sldNum" sz="quarter" idx="12"/>
          </p:nvPr>
        </p:nvSpPr>
        <p:spPr/>
        <p:txBody>
          <a:bodyPr/>
          <a:lstStyle/>
          <a:p>
            <a:fld id="{F8752A6C-B330-472C-9234-39965A55C16F}" type="slidenum">
              <a:rPr lang="en-US" smtClean="0"/>
              <a:t>‹#›</a:t>
            </a:fld>
            <a:endParaRPr lang="en-US"/>
          </a:p>
        </p:txBody>
      </p:sp>
    </p:spTree>
    <p:extLst>
      <p:ext uri="{BB962C8B-B14F-4D97-AF65-F5344CB8AC3E}">
        <p14:creationId xmlns:p14="http://schemas.microsoft.com/office/powerpoint/2010/main" val="4784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BE925-9C90-438C-9720-D7067B752C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3F351A-12E7-4A78-8B9F-603C1AA45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5BFEE-4E3F-460E-BF4B-38061E97B1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A0C43-AA2E-4B82-A866-D84E895E4AFC}" type="datetimeFigureOut">
              <a:rPr lang="en-US" smtClean="0"/>
              <a:t>3/6/2023</a:t>
            </a:fld>
            <a:endParaRPr lang="en-US"/>
          </a:p>
        </p:txBody>
      </p:sp>
      <p:sp>
        <p:nvSpPr>
          <p:cNvPr id="5" name="Footer Placeholder 4">
            <a:extLst>
              <a:ext uri="{FF2B5EF4-FFF2-40B4-BE49-F238E27FC236}">
                <a16:creationId xmlns:a16="http://schemas.microsoft.com/office/drawing/2014/main" id="{90C642AC-C3EF-41F6-B263-03FE18F91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B1647-25E8-490A-8CD2-5FE87FE60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52A6C-B330-472C-9234-39965A55C16F}" type="slidenum">
              <a:rPr lang="en-US" smtClean="0"/>
              <a:t>‹#›</a:t>
            </a:fld>
            <a:endParaRPr lang="en-US"/>
          </a:p>
        </p:txBody>
      </p:sp>
    </p:spTree>
    <p:extLst>
      <p:ext uri="{BB962C8B-B14F-4D97-AF65-F5344CB8AC3E}">
        <p14:creationId xmlns:p14="http://schemas.microsoft.com/office/powerpoint/2010/main" val="347800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236FAD-41FB-4D1B-BFCC-198C60057BF2}"/>
              </a:ext>
            </a:extLst>
          </p:cNvPr>
          <p:cNvSpPr/>
          <p:nvPr/>
        </p:nvSpPr>
        <p:spPr>
          <a:xfrm>
            <a:off x="698500" y="2516174"/>
            <a:ext cx="4279900" cy="4418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B6AA35-A3EE-42E8-9524-69E64B4AC6E8}"/>
              </a:ext>
            </a:extLst>
          </p:cNvPr>
          <p:cNvSpPr/>
          <p:nvPr/>
        </p:nvSpPr>
        <p:spPr>
          <a:xfrm>
            <a:off x="-127001" y="2516174"/>
            <a:ext cx="2755902" cy="5847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421B04-E176-423C-8967-43E052D32EA7}"/>
              </a:ext>
            </a:extLst>
          </p:cNvPr>
          <p:cNvSpPr/>
          <p:nvPr/>
        </p:nvSpPr>
        <p:spPr>
          <a:xfrm>
            <a:off x="0" y="5686752"/>
            <a:ext cx="12192000" cy="1279258"/>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D376C"/>
              </a:solidFill>
            </a:endParaRPr>
          </a:p>
        </p:txBody>
      </p:sp>
      <p:sp>
        <p:nvSpPr>
          <p:cNvPr id="4" name="TextBox 3">
            <a:extLst>
              <a:ext uri="{FF2B5EF4-FFF2-40B4-BE49-F238E27FC236}">
                <a16:creationId xmlns:a16="http://schemas.microsoft.com/office/drawing/2014/main" id="{35391FEF-4612-4674-91FD-6332F01F8A3D}"/>
              </a:ext>
            </a:extLst>
          </p:cNvPr>
          <p:cNvSpPr txBox="1"/>
          <p:nvPr/>
        </p:nvSpPr>
        <p:spPr>
          <a:xfrm>
            <a:off x="1155700" y="768856"/>
            <a:ext cx="11036300" cy="1759456"/>
          </a:xfrm>
          <a:prstGeom prst="rect">
            <a:avLst/>
          </a:prstGeom>
          <a:noFill/>
        </p:spPr>
        <p:txBody>
          <a:bodyPr wrap="square" rtlCol="0">
            <a:spAutoFit/>
          </a:bodyPr>
          <a:lstStyle/>
          <a:p>
            <a:pPr>
              <a:lnSpc>
                <a:spcPts val="6500"/>
              </a:lnSpc>
            </a:pPr>
            <a:r>
              <a:rPr lang="en-US" sz="6000" b="1" dirty="0">
                <a:latin typeface="Arial" panose="020B0604020202020204" pitchFamily="34" charset="0"/>
                <a:cs typeface="Arial" panose="020B0604020202020204" pitchFamily="34" charset="0"/>
              </a:rPr>
              <a:t>Retail</a:t>
            </a:r>
          </a:p>
          <a:p>
            <a:pPr>
              <a:lnSpc>
                <a:spcPts val="6500"/>
              </a:lnSpc>
            </a:pPr>
            <a:r>
              <a:rPr lang="en-US" sz="6000" b="1" dirty="0">
                <a:latin typeface="Arial" panose="020B0604020202020204" pitchFamily="34" charset="0"/>
                <a:cs typeface="Arial" panose="020B0604020202020204" pitchFamily="34" charset="0"/>
              </a:rPr>
              <a:t>Culture &amp;</a:t>
            </a:r>
          </a:p>
        </p:txBody>
      </p:sp>
      <p:sp>
        <p:nvSpPr>
          <p:cNvPr id="7" name="TextBox 6">
            <a:extLst>
              <a:ext uri="{FF2B5EF4-FFF2-40B4-BE49-F238E27FC236}">
                <a16:creationId xmlns:a16="http://schemas.microsoft.com/office/drawing/2014/main" id="{1CA7C044-0A90-4BE4-9E0E-988245A6FC35}"/>
              </a:ext>
            </a:extLst>
          </p:cNvPr>
          <p:cNvSpPr txBox="1"/>
          <p:nvPr/>
        </p:nvSpPr>
        <p:spPr>
          <a:xfrm>
            <a:off x="1155700" y="2490212"/>
            <a:ext cx="10947400" cy="584775"/>
          </a:xfrm>
          <a:prstGeom prst="rect">
            <a:avLst/>
          </a:prstGeom>
          <a:noFill/>
        </p:spPr>
        <p:txBody>
          <a:bodyPr wrap="square" rtlCol="0">
            <a:spAutoFit/>
          </a:bodyPr>
          <a:lstStyle/>
          <a:p>
            <a:r>
              <a:rPr lang="en-US" sz="3200" b="1" spc="300" dirty="0">
                <a:solidFill>
                  <a:schemeClr val="bg1"/>
                </a:solidFill>
                <a:latin typeface="Arial" panose="020B0604020202020204" pitchFamily="34" charset="0"/>
                <a:cs typeface="Arial" panose="020B0604020202020204" pitchFamily="34" charset="0"/>
              </a:rPr>
              <a:t>C O N </a:t>
            </a:r>
            <a:r>
              <a:rPr lang="en-US" sz="3200" b="1" spc="300" dirty="0" err="1">
                <a:solidFill>
                  <a:schemeClr val="bg1"/>
                </a:solidFill>
                <a:latin typeface="Arial" panose="020B0604020202020204" pitchFamily="34" charset="0"/>
                <a:cs typeface="Arial" panose="020B0604020202020204" pitchFamily="34" charset="0"/>
              </a:rPr>
              <a:t>N</a:t>
            </a:r>
            <a:r>
              <a:rPr lang="en-US" sz="3200" b="1" spc="300" dirty="0">
                <a:solidFill>
                  <a:schemeClr val="bg1"/>
                </a:solidFill>
                <a:latin typeface="Arial" panose="020B0604020202020204" pitchFamily="34" charset="0"/>
                <a:cs typeface="Arial" panose="020B0604020202020204" pitchFamily="34" charset="0"/>
              </a:rPr>
              <a:t> E C T</a:t>
            </a:r>
          </a:p>
        </p:txBody>
      </p:sp>
      <p:sp>
        <p:nvSpPr>
          <p:cNvPr id="12" name="TextBox 11">
            <a:extLst>
              <a:ext uri="{FF2B5EF4-FFF2-40B4-BE49-F238E27FC236}">
                <a16:creationId xmlns:a16="http://schemas.microsoft.com/office/drawing/2014/main" id="{F5F7B4FC-1D2B-4FBC-82C7-FAC7412BD339}"/>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chemeClr val="bg1"/>
                </a:solidFill>
                <a:latin typeface="Pacifico" panose="00000500000000000000" pitchFamily="2" charset="0"/>
              </a:rPr>
              <a:t>Goodwill</a:t>
            </a:r>
          </a:p>
        </p:txBody>
      </p:sp>
      <p:sp>
        <p:nvSpPr>
          <p:cNvPr id="2" name="TextBox 1">
            <a:extLst>
              <a:ext uri="{FF2B5EF4-FFF2-40B4-BE49-F238E27FC236}">
                <a16:creationId xmlns:a16="http://schemas.microsoft.com/office/drawing/2014/main" id="{9A2E907F-D085-BC28-A2B9-A8D0A0590D63}"/>
              </a:ext>
            </a:extLst>
          </p:cNvPr>
          <p:cNvSpPr txBox="1"/>
          <p:nvPr/>
        </p:nvSpPr>
        <p:spPr>
          <a:xfrm>
            <a:off x="5435600" y="2516174"/>
            <a:ext cx="5387571" cy="2954655"/>
          </a:xfrm>
          <a:prstGeom prst="rect">
            <a:avLst/>
          </a:prstGeom>
          <a:noFill/>
        </p:spPr>
        <p:txBody>
          <a:bodyPr wrap="square" rtlCol="0">
            <a:spAutoFit/>
          </a:bodyPr>
          <a:lstStyle>
            <a:defPPr>
              <a:defRPr lang="en-US"/>
            </a:defPPr>
          </a:lstStyle>
          <a:p>
            <a:pPr>
              <a:spcAft>
                <a:spcPts val="1200"/>
              </a:spcAft>
            </a:pPr>
            <a:r>
              <a:rPr lang="en-US" sz="6000" b="1" dirty="0">
                <a:latin typeface="Arial" panose="020B0604020202020204" pitchFamily="34" charset="0"/>
                <a:cs typeface="Arial" panose="020B0604020202020204" pitchFamily="34" charset="0"/>
              </a:rPr>
              <a:t>PRODUCTIVE LEADERSHIP:</a:t>
            </a:r>
          </a:p>
          <a:p>
            <a:pPr algn="ctr"/>
            <a:r>
              <a:rPr lang="en-US" sz="2800" i="1" dirty="0">
                <a:latin typeface="Arial" panose="020B0604020202020204" pitchFamily="34" charset="0"/>
                <a:cs typeface="Arial" panose="020B0604020202020204" pitchFamily="34" charset="0"/>
              </a:rPr>
              <a:t>Using your tools effectively to escape daily chaos</a:t>
            </a:r>
          </a:p>
        </p:txBody>
      </p:sp>
    </p:spTree>
    <p:custDataLst>
      <p:tags r:id="rId1"/>
    </p:custDataLst>
    <p:extLst>
      <p:ext uri="{BB962C8B-B14F-4D97-AF65-F5344CB8AC3E}">
        <p14:creationId xmlns:p14="http://schemas.microsoft.com/office/powerpoint/2010/main" val="39626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17417"/>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457200" rIns="731520" rtlCol="0" anchor="ctr"/>
          <a:lstStyle/>
          <a:p>
            <a:pPr algn="ctr">
              <a:spcBef>
                <a:spcPts val="600"/>
              </a:spcBef>
              <a:spcAft>
                <a:spcPts val="1800"/>
              </a:spcAft>
            </a:pPr>
            <a:r>
              <a:rPr lang="en-US" sz="4000" dirty="0">
                <a:latin typeface="Brandon Grotesque Regular" panose="020B0503020203060202" pitchFamily="34" charset="0"/>
              </a:rPr>
              <a:t>“People often complain about lack of time when lack of direction is the problem.”</a:t>
            </a:r>
          </a:p>
          <a:p>
            <a:pPr algn="ctr">
              <a:spcBef>
                <a:spcPts val="600"/>
              </a:spcBef>
              <a:spcAft>
                <a:spcPts val="600"/>
              </a:spcAft>
            </a:pPr>
            <a:r>
              <a:rPr lang="en-US" sz="3200" dirty="0">
                <a:latin typeface="Brandon Grotesque Regular" panose="020B0503020203060202" pitchFamily="34" charset="0"/>
              </a:rPr>
              <a:t>-Zig Ziglar</a:t>
            </a:r>
          </a:p>
        </p:txBody>
      </p:sp>
      <p:sp>
        <p:nvSpPr>
          <p:cNvPr id="6" name="TextBox 5">
            <a:extLst>
              <a:ext uri="{FF2B5EF4-FFF2-40B4-BE49-F238E27FC236}">
                <a16:creationId xmlns:a16="http://schemas.microsoft.com/office/drawing/2014/main" id="{9AA80344-5E33-4896-ACEB-E5F431F7A9F8}"/>
              </a:ext>
            </a:extLst>
          </p:cNvPr>
          <p:cNvSpPr txBox="1"/>
          <p:nvPr/>
        </p:nvSpPr>
        <p:spPr>
          <a:xfrm>
            <a:off x="-51767" y="517417"/>
            <a:ext cx="12192000" cy="2215991"/>
          </a:xfrm>
          <a:prstGeom prst="rect">
            <a:avLst/>
          </a:prstGeom>
          <a:noFill/>
        </p:spPr>
        <p:txBody>
          <a:bodyPr wrap="square" rtlCol="0">
            <a:spAutoFit/>
          </a:bodyPr>
          <a:lstStyle/>
          <a:p>
            <a:pPr algn="ctr"/>
            <a:r>
              <a:rPr lang="en-US" sz="13800" b="1" dirty="0">
                <a:solidFill>
                  <a:srgbClr val="1D376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162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3BDAFF-297E-43CC-AECD-7EEC5A2F0297}"/>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6" name="TextBox 5">
            <a:extLst>
              <a:ext uri="{FF2B5EF4-FFF2-40B4-BE49-F238E27FC236}">
                <a16:creationId xmlns:a16="http://schemas.microsoft.com/office/drawing/2014/main" id="{A5DD9506-B58A-485F-8ABF-87459FD5E0BE}"/>
              </a:ext>
            </a:extLst>
          </p:cNvPr>
          <p:cNvSpPr txBox="1"/>
          <p:nvPr/>
        </p:nvSpPr>
        <p:spPr>
          <a:xfrm>
            <a:off x="1393371" y="362120"/>
            <a:ext cx="10798628" cy="925894"/>
          </a:xfrm>
          <a:prstGeom prst="rect">
            <a:avLst/>
          </a:prstGeom>
          <a:noFill/>
        </p:spPr>
        <p:txBody>
          <a:bodyPr wrap="square" rtlCol="0">
            <a:spAutoFit/>
          </a:bodyPr>
          <a:lstStyle/>
          <a:p>
            <a:pPr>
              <a:lnSpc>
                <a:spcPts val="6500"/>
              </a:lnSpc>
            </a:pPr>
            <a:r>
              <a:rPr lang="en-US" sz="6000" b="1" dirty="0">
                <a:latin typeface="Arial" panose="020B0604020202020204" pitchFamily="34" charset="0"/>
                <a:cs typeface="Arial" panose="020B0604020202020204" pitchFamily="34" charset="0"/>
              </a:rPr>
              <a:t>Building Routines</a:t>
            </a:r>
          </a:p>
        </p:txBody>
      </p:sp>
      <p:sp>
        <p:nvSpPr>
          <p:cNvPr id="7" name="Rectangle 6">
            <a:extLst>
              <a:ext uri="{FF2B5EF4-FFF2-40B4-BE49-F238E27FC236}">
                <a16:creationId xmlns:a16="http://schemas.microsoft.com/office/drawing/2014/main" id="{488386A0-A8AA-4A84-8D33-F3179DF7D291}"/>
              </a:ext>
            </a:extLst>
          </p:cNvPr>
          <p:cNvSpPr/>
          <p:nvPr/>
        </p:nvSpPr>
        <p:spPr>
          <a:xfrm>
            <a:off x="753334" y="1180259"/>
            <a:ext cx="581980" cy="5677741"/>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B23B37-F3D6-4892-ABCB-5B44E8CEE9A4}"/>
              </a:ext>
            </a:extLst>
          </p:cNvPr>
          <p:cNvSpPr/>
          <p:nvPr/>
        </p:nvSpPr>
        <p:spPr>
          <a:xfrm>
            <a:off x="621803" y="1862431"/>
            <a:ext cx="234540" cy="499556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EF5C2AF-8922-421D-97E8-2D1CDD94B7BD}"/>
              </a:ext>
            </a:extLst>
          </p:cNvPr>
          <p:cNvGrpSpPr/>
          <p:nvPr/>
        </p:nvGrpSpPr>
        <p:grpSpPr>
          <a:xfrm>
            <a:off x="1772597" y="1409657"/>
            <a:ext cx="8128000" cy="5167708"/>
            <a:chOff x="1772597" y="1328172"/>
            <a:chExt cx="8128000" cy="5167708"/>
          </a:xfrm>
        </p:grpSpPr>
        <p:sp>
          <p:nvSpPr>
            <p:cNvPr id="5" name="Freeform: Shape 4">
              <a:extLst>
                <a:ext uri="{FF2B5EF4-FFF2-40B4-BE49-F238E27FC236}">
                  <a16:creationId xmlns:a16="http://schemas.microsoft.com/office/drawing/2014/main" id="{23782CB8-2C11-48CC-8C1B-E875928C9527}"/>
                </a:ext>
              </a:extLst>
            </p:cNvPr>
            <p:cNvSpPr/>
            <p:nvPr/>
          </p:nvSpPr>
          <p:spPr>
            <a:xfrm>
              <a:off x="1772597" y="1623372"/>
              <a:ext cx="8128000" cy="1538556"/>
            </a:xfrm>
            <a:custGeom>
              <a:avLst/>
              <a:gdLst>
                <a:gd name="connsiteX0" fmla="*/ 0 w 8128000"/>
                <a:gd name="connsiteY0" fmla="*/ 0 h 1669500"/>
                <a:gd name="connsiteX1" fmla="*/ 8128000 w 8128000"/>
                <a:gd name="connsiteY1" fmla="*/ 0 h 1669500"/>
                <a:gd name="connsiteX2" fmla="*/ 8128000 w 8128000"/>
                <a:gd name="connsiteY2" fmla="*/ 1669500 h 1669500"/>
                <a:gd name="connsiteX3" fmla="*/ 0 w 8128000"/>
                <a:gd name="connsiteY3" fmla="*/ 1669500 h 1669500"/>
                <a:gd name="connsiteX4" fmla="*/ 0 w 8128000"/>
                <a:gd name="connsiteY4" fmla="*/ 0 h 166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69500">
                  <a:moveTo>
                    <a:pt x="0" y="0"/>
                  </a:moveTo>
                  <a:lnTo>
                    <a:pt x="8128000" y="0"/>
                  </a:lnTo>
                  <a:lnTo>
                    <a:pt x="8128000" y="1669500"/>
                  </a:lnTo>
                  <a:lnTo>
                    <a:pt x="0" y="1669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Brandon Grotesque Regular" panose="020B0503020203060202" pitchFamily="34" charset="0"/>
                  <a:cs typeface="Arial" panose="020B0604020202020204" pitchFamily="34" charset="0"/>
                </a:rPr>
                <a:t>24 hours  - that’s it!</a:t>
              </a:r>
              <a:endParaRPr lang="en-US" sz="2000" kern="1200" dirty="0"/>
            </a:p>
            <a:p>
              <a:pPr marL="228600" lvl="1" indent="-228600" algn="l" defTabSz="889000">
                <a:lnSpc>
                  <a:spcPct val="90000"/>
                </a:lnSpc>
                <a:spcBef>
                  <a:spcPct val="0"/>
                </a:spcBef>
                <a:spcAft>
                  <a:spcPct val="15000"/>
                </a:spcAft>
                <a:buChar char="•"/>
              </a:pPr>
              <a:r>
                <a:rPr lang="en-US" sz="2000" kern="1200">
                  <a:latin typeface="Brandon Grotesque Regular" panose="020B0503020203060202" pitchFamily="34" charset="0"/>
                  <a:cs typeface="Arial" panose="020B0604020202020204" pitchFamily="34" charset="0"/>
                </a:rPr>
                <a:t>Task time allowance</a:t>
              </a:r>
              <a:endParaRPr lang="en-US" sz="2000" kern="1200" dirty="0">
                <a:latin typeface="Brandon Grotesque Regular" panose="020B0503020203060202"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a:latin typeface="Brandon Grotesque Regular" panose="020B0503020203060202" pitchFamily="34" charset="0"/>
                  <a:cs typeface="Arial" panose="020B0604020202020204" pitchFamily="34" charset="0"/>
                </a:rPr>
                <a:t>Evaluate and address opportunities</a:t>
              </a:r>
            </a:p>
          </p:txBody>
        </p:sp>
        <p:sp>
          <p:nvSpPr>
            <p:cNvPr id="10" name="Freeform: Shape 9">
              <a:extLst>
                <a:ext uri="{FF2B5EF4-FFF2-40B4-BE49-F238E27FC236}">
                  <a16:creationId xmlns:a16="http://schemas.microsoft.com/office/drawing/2014/main" id="{4D5B0573-B00F-4EEF-8B0C-407E0530E53F}"/>
                </a:ext>
              </a:extLst>
            </p:cNvPr>
            <p:cNvSpPr/>
            <p:nvPr/>
          </p:nvSpPr>
          <p:spPr>
            <a:xfrm>
              <a:off x="2178997" y="1328172"/>
              <a:ext cx="5689600" cy="590400"/>
            </a:xfrm>
            <a:custGeom>
              <a:avLst/>
              <a:gdLst>
                <a:gd name="connsiteX0" fmla="*/ 0 w 5689600"/>
                <a:gd name="connsiteY0" fmla="*/ 98402 h 590400"/>
                <a:gd name="connsiteX1" fmla="*/ 98402 w 5689600"/>
                <a:gd name="connsiteY1" fmla="*/ 0 h 590400"/>
                <a:gd name="connsiteX2" fmla="*/ 5591198 w 5689600"/>
                <a:gd name="connsiteY2" fmla="*/ 0 h 590400"/>
                <a:gd name="connsiteX3" fmla="*/ 5689600 w 5689600"/>
                <a:gd name="connsiteY3" fmla="*/ 98402 h 590400"/>
                <a:gd name="connsiteX4" fmla="*/ 5689600 w 5689600"/>
                <a:gd name="connsiteY4" fmla="*/ 491998 h 590400"/>
                <a:gd name="connsiteX5" fmla="*/ 5591198 w 5689600"/>
                <a:gd name="connsiteY5" fmla="*/ 590400 h 590400"/>
                <a:gd name="connsiteX6" fmla="*/ 98402 w 5689600"/>
                <a:gd name="connsiteY6" fmla="*/ 590400 h 590400"/>
                <a:gd name="connsiteX7" fmla="*/ 0 w 5689600"/>
                <a:gd name="connsiteY7" fmla="*/ 491998 h 590400"/>
                <a:gd name="connsiteX8" fmla="*/ 0 w 56896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90400">
                  <a:moveTo>
                    <a:pt x="0" y="98402"/>
                  </a:moveTo>
                  <a:cubicBezTo>
                    <a:pt x="0" y="44056"/>
                    <a:pt x="44056" y="0"/>
                    <a:pt x="98402" y="0"/>
                  </a:cubicBezTo>
                  <a:lnTo>
                    <a:pt x="5591198" y="0"/>
                  </a:lnTo>
                  <a:cubicBezTo>
                    <a:pt x="5645544" y="0"/>
                    <a:pt x="5689600" y="44056"/>
                    <a:pt x="5689600" y="98402"/>
                  </a:cubicBezTo>
                  <a:lnTo>
                    <a:pt x="5689600" y="491998"/>
                  </a:lnTo>
                  <a:cubicBezTo>
                    <a:pt x="5689600" y="546344"/>
                    <a:pt x="5645544" y="590400"/>
                    <a:pt x="559119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74" tIns="28821" rIns="243874" bIns="28821"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randon Grotesque Regular" panose="020B0503020203060202" pitchFamily="34" charset="0"/>
                  <a:cs typeface="Arial" panose="020B0604020202020204" pitchFamily="34" charset="0"/>
                </a:rPr>
                <a:t>Manage Time Wisely / Execute the Plan</a:t>
              </a:r>
              <a:endParaRPr lang="en-US" sz="2000" kern="1200" dirty="0"/>
            </a:p>
          </p:txBody>
        </p:sp>
        <p:sp>
          <p:nvSpPr>
            <p:cNvPr id="13" name="Freeform: Shape 12">
              <a:extLst>
                <a:ext uri="{FF2B5EF4-FFF2-40B4-BE49-F238E27FC236}">
                  <a16:creationId xmlns:a16="http://schemas.microsoft.com/office/drawing/2014/main" id="{41649491-08C3-40F0-8ED9-D162A640C5CC}"/>
                </a:ext>
              </a:extLst>
            </p:cNvPr>
            <p:cNvSpPr/>
            <p:nvPr/>
          </p:nvSpPr>
          <p:spPr>
            <a:xfrm>
              <a:off x="1772597" y="3696072"/>
              <a:ext cx="8128000" cy="804592"/>
            </a:xfrm>
            <a:custGeom>
              <a:avLst/>
              <a:gdLst>
                <a:gd name="connsiteX0" fmla="*/ 0 w 8128000"/>
                <a:gd name="connsiteY0" fmla="*/ 0 h 897750"/>
                <a:gd name="connsiteX1" fmla="*/ 8128000 w 8128000"/>
                <a:gd name="connsiteY1" fmla="*/ 0 h 897750"/>
                <a:gd name="connsiteX2" fmla="*/ 8128000 w 8128000"/>
                <a:gd name="connsiteY2" fmla="*/ 897750 h 897750"/>
                <a:gd name="connsiteX3" fmla="*/ 0 w 8128000"/>
                <a:gd name="connsiteY3" fmla="*/ 897750 h 897750"/>
                <a:gd name="connsiteX4" fmla="*/ 0 w 8128000"/>
                <a:gd name="connsiteY4" fmla="*/ 0 h 8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897750">
                  <a:moveTo>
                    <a:pt x="0" y="0"/>
                  </a:moveTo>
                  <a:lnTo>
                    <a:pt x="8128000" y="0"/>
                  </a:lnTo>
                  <a:lnTo>
                    <a:pt x="8128000" y="897750"/>
                  </a:lnTo>
                  <a:lnTo>
                    <a:pt x="0" y="89775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0823" tIns="416560" rIns="630823" bIns="142240" numCol="1" spcCol="1270" anchor="t" anchorCtr="0">
              <a:noAutofit/>
            </a:bodyPr>
            <a:lstStyle/>
            <a:p>
              <a:pPr marL="0" lvl="1" defTabSz="889000">
                <a:lnSpc>
                  <a:spcPct val="90000"/>
                </a:lnSpc>
                <a:spcBef>
                  <a:spcPct val="0"/>
                </a:spcBef>
                <a:spcAft>
                  <a:spcPct val="15000"/>
                </a:spcAft>
              </a:pPr>
              <a:r>
                <a:rPr lang="en-US" sz="2000" kern="1200" dirty="0">
                  <a:latin typeface="Brandon Grotesque Regular" panose="020B0503020203060202" pitchFamily="34" charset="0"/>
                  <a:cs typeface="Arial" panose="020B0604020202020204" pitchFamily="34" charset="0"/>
                </a:rPr>
                <a:t>Series of behaviors frequently repeated</a:t>
              </a:r>
              <a:endParaRPr lang="en-US" sz="2000" kern="1200" dirty="0"/>
            </a:p>
          </p:txBody>
        </p:sp>
        <p:sp>
          <p:nvSpPr>
            <p:cNvPr id="14" name="Freeform: Shape 13">
              <a:extLst>
                <a:ext uri="{FF2B5EF4-FFF2-40B4-BE49-F238E27FC236}">
                  <a16:creationId xmlns:a16="http://schemas.microsoft.com/office/drawing/2014/main" id="{93C45E62-B28D-49EC-B374-55D514C1BC56}"/>
                </a:ext>
              </a:extLst>
            </p:cNvPr>
            <p:cNvSpPr/>
            <p:nvPr/>
          </p:nvSpPr>
          <p:spPr>
            <a:xfrm>
              <a:off x="2178997" y="3400872"/>
              <a:ext cx="5689600" cy="590400"/>
            </a:xfrm>
            <a:custGeom>
              <a:avLst/>
              <a:gdLst>
                <a:gd name="connsiteX0" fmla="*/ 0 w 5689600"/>
                <a:gd name="connsiteY0" fmla="*/ 98402 h 590400"/>
                <a:gd name="connsiteX1" fmla="*/ 98402 w 5689600"/>
                <a:gd name="connsiteY1" fmla="*/ 0 h 590400"/>
                <a:gd name="connsiteX2" fmla="*/ 5591198 w 5689600"/>
                <a:gd name="connsiteY2" fmla="*/ 0 h 590400"/>
                <a:gd name="connsiteX3" fmla="*/ 5689600 w 5689600"/>
                <a:gd name="connsiteY3" fmla="*/ 98402 h 590400"/>
                <a:gd name="connsiteX4" fmla="*/ 5689600 w 5689600"/>
                <a:gd name="connsiteY4" fmla="*/ 491998 h 590400"/>
                <a:gd name="connsiteX5" fmla="*/ 5591198 w 5689600"/>
                <a:gd name="connsiteY5" fmla="*/ 590400 h 590400"/>
                <a:gd name="connsiteX6" fmla="*/ 98402 w 5689600"/>
                <a:gd name="connsiteY6" fmla="*/ 590400 h 590400"/>
                <a:gd name="connsiteX7" fmla="*/ 0 w 5689600"/>
                <a:gd name="connsiteY7" fmla="*/ 491998 h 590400"/>
                <a:gd name="connsiteX8" fmla="*/ 0 w 56896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90400">
                  <a:moveTo>
                    <a:pt x="0" y="98402"/>
                  </a:moveTo>
                  <a:cubicBezTo>
                    <a:pt x="0" y="44056"/>
                    <a:pt x="44056" y="0"/>
                    <a:pt x="98402" y="0"/>
                  </a:cubicBezTo>
                  <a:lnTo>
                    <a:pt x="5591198" y="0"/>
                  </a:lnTo>
                  <a:cubicBezTo>
                    <a:pt x="5645544" y="0"/>
                    <a:pt x="5689600" y="44056"/>
                    <a:pt x="5689600" y="98402"/>
                  </a:cubicBezTo>
                  <a:lnTo>
                    <a:pt x="5689600" y="491998"/>
                  </a:lnTo>
                  <a:cubicBezTo>
                    <a:pt x="5689600" y="546344"/>
                    <a:pt x="5645544" y="590400"/>
                    <a:pt x="559119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74" tIns="28821" rIns="243874" bIns="28821"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randon Grotesque Regular" panose="020B0503020203060202" pitchFamily="34" charset="0"/>
                  <a:cs typeface="Arial" panose="020B0604020202020204" pitchFamily="34" charset="0"/>
                </a:rPr>
                <a:t>What is a Routine?</a:t>
              </a:r>
              <a:endParaRPr lang="en-US" sz="2000" kern="1200" dirty="0"/>
            </a:p>
          </p:txBody>
        </p:sp>
        <p:sp>
          <p:nvSpPr>
            <p:cNvPr id="15" name="Freeform: Shape 14">
              <a:extLst>
                <a:ext uri="{FF2B5EF4-FFF2-40B4-BE49-F238E27FC236}">
                  <a16:creationId xmlns:a16="http://schemas.microsoft.com/office/drawing/2014/main" id="{8EA80864-736A-453B-86DB-786C898F997D}"/>
                </a:ext>
              </a:extLst>
            </p:cNvPr>
            <p:cNvSpPr/>
            <p:nvPr/>
          </p:nvSpPr>
          <p:spPr>
            <a:xfrm>
              <a:off x="1772597" y="4997022"/>
              <a:ext cx="8128000" cy="1498858"/>
            </a:xfrm>
            <a:custGeom>
              <a:avLst/>
              <a:gdLst>
                <a:gd name="connsiteX0" fmla="*/ 0 w 8128000"/>
                <a:gd name="connsiteY0" fmla="*/ 0 h 1669500"/>
                <a:gd name="connsiteX1" fmla="*/ 8128000 w 8128000"/>
                <a:gd name="connsiteY1" fmla="*/ 0 h 1669500"/>
                <a:gd name="connsiteX2" fmla="*/ 8128000 w 8128000"/>
                <a:gd name="connsiteY2" fmla="*/ 1669500 h 1669500"/>
                <a:gd name="connsiteX3" fmla="*/ 0 w 8128000"/>
                <a:gd name="connsiteY3" fmla="*/ 1669500 h 1669500"/>
                <a:gd name="connsiteX4" fmla="*/ 0 w 8128000"/>
                <a:gd name="connsiteY4" fmla="*/ 0 h 166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0" h="1669500">
                  <a:moveTo>
                    <a:pt x="0" y="0"/>
                  </a:moveTo>
                  <a:lnTo>
                    <a:pt x="8128000" y="0"/>
                  </a:lnTo>
                  <a:lnTo>
                    <a:pt x="8128000" y="1669500"/>
                  </a:lnTo>
                  <a:lnTo>
                    <a:pt x="0" y="16695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0823" tIns="416560" rIns="630823"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a:latin typeface="Brandon Grotesque Regular" panose="020B0503020203060202" pitchFamily="34" charset="0"/>
                  <a:cs typeface="Arial" panose="020B0604020202020204" pitchFamily="34" charset="0"/>
                </a:rPr>
                <a:t>Conditions which interfere with performance</a:t>
              </a:r>
              <a:endParaRPr lang="en-US" sz="2000" kern="1200" dirty="0"/>
            </a:p>
            <a:p>
              <a:pPr marL="228600" lvl="1" indent="-228600" algn="l" defTabSz="889000">
                <a:lnSpc>
                  <a:spcPct val="90000"/>
                </a:lnSpc>
                <a:spcBef>
                  <a:spcPct val="0"/>
                </a:spcBef>
                <a:spcAft>
                  <a:spcPct val="15000"/>
                </a:spcAft>
                <a:buChar char="•"/>
              </a:pPr>
              <a:r>
                <a:rPr lang="en-US" sz="2000" kern="1200">
                  <a:latin typeface="Brandon Grotesque Regular" panose="020B0503020203060202" pitchFamily="34" charset="0"/>
                  <a:cs typeface="Arial" panose="020B0604020202020204" pitchFamily="34" charset="0"/>
                </a:rPr>
                <a:t>Two way communication</a:t>
              </a:r>
              <a:endParaRPr lang="en-US" sz="2000" kern="1200" dirty="0">
                <a:latin typeface="Brandon Grotesque Regular" panose="020B0503020203060202"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a:latin typeface="Brandon Grotesque Regular" panose="020B0503020203060202" pitchFamily="34" charset="0"/>
                  <a:cs typeface="Arial" panose="020B0604020202020204" pitchFamily="34" charset="0"/>
                </a:rPr>
                <a:t>Importance of planning</a:t>
              </a:r>
              <a:endParaRPr lang="en-US" sz="2000" kern="1200" dirty="0">
                <a:latin typeface="Brandon Grotesque Regular" panose="020B0503020203060202"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AA045A2D-278D-46BF-A88A-EB987CF932C2}"/>
                </a:ext>
              </a:extLst>
            </p:cNvPr>
            <p:cNvSpPr/>
            <p:nvPr/>
          </p:nvSpPr>
          <p:spPr>
            <a:xfrm>
              <a:off x="2178997" y="4701822"/>
              <a:ext cx="5689600" cy="590400"/>
            </a:xfrm>
            <a:custGeom>
              <a:avLst/>
              <a:gdLst>
                <a:gd name="connsiteX0" fmla="*/ 0 w 5689600"/>
                <a:gd name="connsiteY0" fmla="*/ 98402 h 590400"/>
                <a:gd name="connsiteX1" fmla="*/ 98402 w 5689600"/>
                <a:gd name="connsiteY1" fmla="*/ 0 h 590400"/>
                <a:gd name="connsiteX2" fmla="*/ 5591198 w 5689600"/>
                <a:gd name="connsiteY2" fmla="*/ 0 h 590400"/>
                <a:gd name="connsiteX3" fmla="*/ 5689600 w 5689600"/>
                <a:gd name="connsiteY3" fmla="*/ 98402 h 590400"/>
                <a:gd name="connsiteX4" fmla="*/ 5689600 w 5689600"/>
                <a:gd name="connsiteY4" fmla="*/ 491998 h 590400"/>
                <a:gd name="connsiteX5" fmla="*/ 5591198 w 5689600"/>
                <a:gd name="connsiteY5" fmla="*/ 590400 h 590400"/>
                <a:gd name="connsiteX6" fmla="*/ 98402 w 5689600"/>
                <a:gd name="connsiteY6" fmla="*/ 590400 h 590400"/>
                <a:gd name="connsiteX7" fmla="*/ 0 w 5689600"/>
                <a:gd name="connsiteY7" fmla="*/ 491998 h 590400"/>
                <a:gd name="connsiteX8" fmla="*/ 0 w 5689600"/>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90400">
                  <a:moveTo>
                    <a:pt x="0" y="98402"/>
                  </a:moveTo>
                  <a:cubicBezTo>
                    <a:pt x="0" y="44056"/>
                    <a:pt x="44056" y="0"/>
                    <a:pt x="98402" y="0"/>
                  </a:cubicBezTo>
                  <a:lnTo>
                    <a:pt x="5591198" y="0"/>
                  </a:lnTo>
                  <a:cubicBezTo>
                    <a:pt x="5645544" y="0"/>
                    <a:pt x="5689600" y="44056"/>
                    <a:pt x="5689600" y="98402"/>
                  </a:cubicBezTo>
                  <a:lnTo>
                    <a:pt x="5689600" y="491998"/>
                  </a:lnTo>
                  <a:cubicBezTo>
                    <a:pt x="5689600" y="546344"/>
                    <a:pt x="5645544" y="590400"/>
                    <a:pt x="5591198"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74" tIns="28821" rIns="243874" bIns="28821" numCol="1" spcCol="1270" anchor="ctr" anchorCtr="0">
              <a:noAutofit/>
            </a:bodyPr>
            <a:lstStyle/>
            <a:p>
              <a:pPr marL="0" lvl="0" indent="0" algn="l" defTabSz="889000">
                <a:lnSpc>
                  <a:spcPct val="90000"/>
                </a:lnSpc>
                <a:spcBef>
                  <a:spcPct val="0"/>
                </a:spcBef>
                <a:spcAft>
                  <a:spcPct val="35000"/>
                </a:spcAft>
                <a:buNone/>
              </a:pPr>
              <a:r>
                <a:rPr lang="en-US" sz="2000" kern="1200" dirty="0">
                  <a:latin typeface="Brandon Grotesque Regular" panose="020B0503020203060202" pitchFamily="34" charset="0"/>
                  <a:cs typeface="Arial" panose="020B0604020202020204" pitchFamily="34" charset="0"/>
                </a:rPr>
                <a:t>Identify / Overcome Roadblocks</a:t>
              </a:r>
              <a:endParaRPr lang="en-US" sz="2000" kern="1200" dirty="0"/>
            </a:p>
          </p:txBody>
        </p:sp>
      </p:grpSp>
    </p:spTree>
    <p:custDataLst>
      <p:tags r:id="rId1"/>
    </p:custDataLst>
    <p:extLst>
      <p:ext uri="{BB962C8B-B14F-4D97-AF65-F5344CB8AC3E}">
        <p14:creationId xmlns:p14="http://schemas.microsoft.com/office/powerpoint/2010/main" val="346389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5DD9506-B58A-485F-8ABF-87459FD5E0BE}"/>
              </a:ext>
            </a:extLst>
          </p:cNvPr>
          <p:cNvSpPr txBox="1"/>
          <p:nvPr/>
        </p:nvSpPr>
        <p:spPr>
          <a:xfrm>
            <a:off x="1393371" y="362120"/>
            <a:ext cx="10798628" cy="1691169"/>
          </a:xfrm>
          <a:prstGeom prst="rect">
            <a:avLst/>
          </a:prstGeom>
          <a:noFill/>
        </p:spPr>
        <p:txBody>
          <a:bodyPr wrap="square" rtlCol="0">
            <a:spAutoFit/>
          </a:bodyPr>
          <a:lstStyle/>
          <a:p>
            <a:pPr>
              <a:lnSpc>
                <a:spcPts val="6500"/>
              </a:lnSpc>
            </a:pPr>
            <a:r>
              <a:rPr lang="en-US" sz="6000" b="1" dirty="0">
                <a:latin typeface="Arial" panose="020B0604020202020204" pitchFamily="34" charset="0"/>
                <a:cs typeface="Arial" panose="020B0604020202020204" pitchFamily="34" charset="0"/>
              </a:rPr>
              <a:t>Using Productivity Tools:</a:t>
            </a:r>
          </a:p>
          <a:p>
            <a:pPr lvl="1">
              <a:lnSpc>
                <a:spcPts val="6500"/>
              </a:lnSpc>
            </a:pPr>
            <a:r>
              <a:rPr lang="en-US" sz="4800" b="1" i="1" dirty="0">
                <a:latin typeface="Arial" panose="020B0604020202020204" pitchFamily="34" charset="0"/>
                <a:cs typeface="Arial" panose="020B0604020202020204" pitchFamily="34" charset="0"/>
              </a:rPr>
              <a:t>Recovery Routine</a:t>
            </a:r>
          </a:p>
        </p:txBody>
      </p:sp>
      <p:sp>
        <p:nvSpPr>
          <p:cNvPr id="4" name="TextBox 3">
            <a:extLst>
              <a:ext uri="{FF2B5EF4-FFF2-40B4-BE49-F238E27FC236}">
                <a16:creationId xmlns:a16="http://schemas.microsoft.com/office/drawing/2014/main" id="{993BDAFF-297E-43CC-AECD-7EEC5A2F0297}"/>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7" name="Rectangle 6">
            <a:extLst>
              <a:ext uri="{FF2B5EF4-FFF2-40B4-BE49-F238E27FC236}">
                <a16:creationId xmlns:a16="http://schemas.microsoft.com/office/drawing/2014/main" id="{488386A0-A8AA-4A84-8D33-F3179DF7D291}"/>
              </a:ext>
            </a:extLst>
          </p:cNvPr>
          <p:cNvSpPr/>
          <p:nvPr/>
        </p:nvSpPr>
        <p:spPr>
          <a:xfrm>
            <a:off x="753334" y="1180259"/>
            <a:ext cx="581980" cy="5677741"/>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B23B37-F3D6-4892-ABCB-5B44E8CEE9A4}"/>
              </a:ext>
            </a:extLst>
          </p:cNvPr>
          <p:cNvSpPr/>
          <p:nvPr/>
        </p:nvSpPr>
        <p:spPr>
          <a:xfrm>
            <a:off x="621803" y="1862431"/>
            <a:ext cx="234540" cy="499556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4FC5B0-D521-402A-A7F0-9C7E8798C259}"/>
              </a:ext>
            </a:extLst>
          </p:cNvPr>
          <p:cNvGrpSpPr/>
          <p:nvPr/>
        </p:nvGrpSpPr>
        <p:grpSpPr>
          <a:xfrm>
            <a:off x="3225129" y="2729467"/>
            <a:ext cx="5741741" cy="2574978"/>
            <a:chOff x="1678390" y="3061477"/>
            <a:chExt cx="4303486" cy="1976076"/>
          </a:xfrm>
        </p:grpSpPr>
        <p:sp>
          <p:nvSpPr>
            <p:cNvPr id="11" name="Rectangle: Rounded Corners 10">
              <a:extLst>
                <a:ext uri="{FF2B5EF4-FFF2-40B4-BE49-F238E27FC236}">
                  <a16:creationId xmlns:a16="http://schemas.microsoft.com/office/drawing/2014/main" id="{A5C2826F-4A0E-4B64-93B4-9690B9E6F86D}"/>
                </a:ext>
              </a:extLst>
            </p:cNvPr>
            <p:cNvSpPr/>
            <p:nvPr/>
          </p:nvSpPr>
          <p:spPr>
            <a:xfrm>
              <a:off x="1678391" y="3061477"/>
              <a:ext cx="4303484" cy="735045"/>
            </a:xfrm>
            <a:prstGeom prst="round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00000"/>
                </a:lnSpc>
              </a:pPr>
              <a:r>
                <a:rPr lang="en-US" sz="2400" dirty="0">
                  <a:latin typeface="Arial" panose="020B0604020202020204" pitchFamily="34" charset="0"/>
                  <a:cs typeface="Arial" panose="020B0604020202020204" pitchFamily="34" charset="0"/>
                </a:rPr>
                <a:t>Building a Closing Routine</a:t>
              </a:r>
            </a:p>
          </p:txBody>
        </p:sp>
        <p:sp>
          <p:nvSpPr>
            <p:cNvPr id="13" name="Rectangle: Rounded Corners 12">
              <a:extLst>
                <a:ext uri="{FF2B5EF4-FFF2-40B4-BE49-F238E27FC236}">
                  <a16:creationId xmlns:a16="http://schemas.microsoft.com/office/drawing/2014/main" id="{259FFCDD-7238-4693-A0DD-2992EF5FED7F}"/>
                </a:ext>
              </a:extLst>
            </p:cNvPr>
            <p:cNvSpPr/>
            <p:nvPr/>
          </p:nvSpPr>
          <p:spPr>
            <a:xfrm>
              <a:off x="1678391" y="4031973"/>
              <a:ext cx="4303485" cy="35085"/>
            </a:xfrm>
            <a:prstGeom prst="roundRect">
              <a:avLst/>
            </a:prstGeom>
            <a:solidFill>
              <a:srgbClr val="00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400" dirty="0">
                <a:latin typeface="Brandon Grotesque Regular" panose="020B0503020203060202"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3C9BB83E-A141-4B50-B5C9-343CDD14F298}"/>
                </a:ext>
              </a:extLst>
            </p:cNvPr>
            <p:cNvSpPr/>
            <p:nvPr/>
          </p:nvSpPr>
          <p:spPr>
            <a:xfrm>
              <a:off x="1678390" y="4302508"/>
              <a:ext cx="4303485" cy="735045"/>
            </a:xfrm>
            <a:prstGeom prst="round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dirty="0">
                  <a:latin typeface="Arial" panose="020B0604020202020204" pitchFamily="34" charset="0"/>
                  <a:cs typeface="Arial" panose="020B0604020202020204" pitchFamily="34" charset="0"/>
                </a:rPr>
                <a:t>Recovery Routine</a:t>
              </a:r>
              <a:endParaRPr lang="en-US" sz="2400" dirty="0">
                <a:latin typeface="Brandon Grotesque Regular" panose="020B0503020203060202"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4B22D23C-9C16-4A50-B682-1DC5316EEBA5}"/>
              </a:ext>
            </a:extLst>
          </p:cNvPr>
          <p:cNvGrpSpPr/>
          <p:nvPr/>
        </p:nvGrpSpPr>
        <p:grpSpPr>
          <a:xfrm>
            <a:off x="3540816" y="69198"/>
            <a:ext cx="5091906" cy="6715060"/>
            <a:chOff x="3540816" y="69198"/>
            <a:chExt cx="5091906" cy="6715060"/>
          </a:xfrm>
        </p:grpSpPr>
        <p:sp>
          <p:nvSpPr>
            <p:cNvPr id="12" name="Rectangle 11">
              <a:extLst>
                <a:ext uri="{FF2B5EF4-FFF2-40B4-BE49-F238E27FC236}">
                  <a16:creationId xmlns:a16="http://schemas.microsoft.com/office/drawing/2014/main" id="{BCB6B935-6CA2-4B09-901E-ACEED114642D}"/>
                </a:ext>
              </a:extLst>
            </p:cNvPr>
            <p:cNvSpPr/>
            <p:nvPr/>
          </p:nvSpPr>
          <p:spPr>
            <a:xfrm rot="5400000">
              <a:off x="2729239" y="880775"/>
              <a:ext cx="6715060" cy="5091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3200" dirty="0">
                <a:latin typeface="Brandon Grotesque Regular" panose="020B0503020203060202" pitchFamily="34" charset="0"/>
              </a:endParaRPr>
            </a:p>
          </p:txBody>
        </p:sp>
        <p:graphicFrame>
          <p:nvGraphicFramePr>
            <p:cNvPr id="2" name="Object 1">
              <a:extLst>
                <a:ext uri="{FF2B5EF4-FFF2-40B4-BE49-F238E27FC236}">
                  <a16:creationId xmlns:a16="http://schemas.microsoft.com/office/drawing/2014/main" id="{379F854D-6BE1-4E7A-AFF1-6106DDB9B67F}"/>
                </a:ext>
              </a:extLst>
            </p:cNvPr>
            <p:cNvGraphicFramePr>
              <a:graphicFrameLocks noChangeAspect="1"/>
            </p:cNvGraphicFramePr>
            <p:nvPr>
              <p:extLst>
                <p:ext uri="{D42A27DB-BD31-4B8C-83A1-F6EECF244321}">
                  <p14:modId xmlns:p14="http://schemas.microsoft.com/office/powerpoint/2010/main" val="929993450"/>
                </p:ext>
              </p:extLst>
            </p:nvPr>
          </p:nvGraphicFramePr>
          <p:xfrm>
            <a:off x="3654531" y="183744"/>
            <a:ext cx="4864475" cy="6485967"/>
          </p:xfrm>
          <a:graphic>
            <a:graphicData uri="http://schemas.openxmlformats.org/presentationml/2006/ole">
              <mc:AlternateContent xmlns:mc="http://schemas.openxmlformats.org/markup-compatibility/2006">
                <mc:Choice xmlns:v="urn:schemas-microsoft-com:vml" Requires="v">
                  <p:oleObj spid="_x0000_s3100" name="Acrobat Document" r:id="rId5" imgW="5143371" imgH="6857885" progId="Acrobat.Document.DC">
                    <p:embed/>
                  </p:oleObj>
                </mc:Choice>
                <mc:Fallback>
                  <p:oleObj name="Acrobat Document" r:id="rId5" imgW="5143371" imgH="6857885" progId="Acrobat.Document.DC">
                    <p:embed/>
                    <p:pic>
                      <p:nvPicPr>
                        <p:cNvPr id="0" name=""/>
                        <p:cNvPicPr/>
                        <p:nvPr/>
                      </p:nvPicPr>
                      <p:blipFill>
                        <a:blip r:embed="rId6"/>
                        <a:stretch>
                          <a:fillRect/>
                        </a:stretch>
                      </p:blipFill>
                      <p:spPr>
                        <a:xfrm>
                          <a:off x="3654531" y="183744"/>
                          <a:ext cx="4864475" cy="6485967"/>
                        </a:xfrm>
                        <a:prstGeom prst="rect">
                          <a:avLst/>
                        </a:prstGeom>
                      </p:spPr>
                    </p:pic>
                  </p:oleObj>
                </mc:Fallback>
              </mc:AlternateContent>
            </a:graphicData>
          </a:graphic>
        </p:graphicFrame>
      </p:grpSp>
    </p:spTree>
    <p:custDataLst>
      <p:tags r:id="rId2"/>
    </p:custDataLst>
    <p:extLst>
      <p:ext uri="{BB962C8B-B14F-4D97-AF65-F5344CB8AC3E}">
        <p14:creationId xmlns:p14="http://schemas.microsoft.com/office/powerpoint/2010/main" val="31630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44050"/>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TextBox 5">
            <a:extLst>
              <a:ext uri="{FF2B5EF4-FFF2-40B4-BE49-F238E27FC236}">
                <a16:creationId xmlns:a16="http://schemas.microsoft.com/office/drawing/2014/main" id="{9AA80344-5E33-4896-ACEB-E5F431F7A9F8}"/>
              </a:ext>
            </a:extLst>
          </p:cNvPr>
          <p:cNvSpPr txBox="1"/>
          <p:nvPr/>
        </p:nvSpPr>
        <p:spPr>
          <a:xfrm>
            <a:off x="2530869" y="2367171"/>
            <a:ext cx="7130262" cy="2123658"/>
          </a:xfrm>
          <a:prstGeom prst="rect">
            <a:avLst/>
          </a:prstGeom>
          <a:noFill/>
        </p:spPr>
        <p:txBody>
          <a:bodyPr wrap="square" rtlCol="0">
            <a:spAutoFit/>
          </a:bodyPr>
          <a:lstStyle/>
          <a:p>
            <a:pPr algn="ctr"/>
            <a:r>
              <a:rPr lang="en-US" sz="6600" dirty="0">
                <a:solidFill>
                  <a:schemeClr val="bg1"/>
                </a:solidFill>
                <a:latin typeface="Pacifico" panose="02000000000000000000" pitchFamily="2" charset="0"/>
                <a:cs typeface="Arial" panose="020B0604020202020204" pitchFamily="34" charset="0"/>
              </a:rPr>
              <a:t>Activity</a:t>
            </a:r>
            <a:r>
              <a:rPr lang="en-US" sz="6600" dirty="0">
                <a:solidFill>
                  <a:schemeClr val="bg1"/>
                </a:solidFill>
                <a:latin typeface="Pacifico" panose="00000500000000000000" pitchFamily="2" charset="0"/>
                <a:cs typeface="Arial" panose="020B0604020202020204" pitchFamily="34" charset="0"/>
              </a:rPr>
              <a:t>: </a:t>
            </a:r>
          </a:p>
          <a:p>
            <a:pPr algn="ctr"/>
            <a:r>
              <a:rPr lang="en-US" sz="6600" dirty="0">
                <a:solidFill>
                  <a:srgbClr val="1D376C"/>
                </a:solidFill>
                <a:latin typeface="Brandon Grotesque Bold" panose="020B0803020203060202" pitchFamily="34" charset="0"/>
                <a:cs typeface="Arial" panose="020B0604020202020204" pitchFamily="34" charset="0"/>
              </a:rPr>
              <a:t>A Day in the Life</a:t>
            </a: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Tree>
    <p:custDataLst>
      <p:tags r:id="rId1"/>
    </p:custDataLst>
    <p:extLst>
      <p:ext uri="{BB962C8B-B14F-4D97-AF65-F5344CB8AC3E}">
        <p14:creationId xmlns:p14="http://schemas.microsoft.com/office/powerpoint/2010/main" val="102461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9BBE6-43B5-4023-BE36-497C7A2B05D6}"/>
              </a:ext>
            </a:extLst>
          </p:cNvPr>
          <p:cNvSpPr/>
          <p:nvPr/>
        </p:nvSpPr>
        <p:spPr>
          <a:xfrm>
            <a:off x="2774950" y="1257300"/>
            <a:ext cx="65405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6DA4240E-4E75-4DBF-B4FD-F67550F3722D}"/>
              </a:ext>
            </a:extLst>
          </p:cNvPr>
          <p:cNvSpPr txBox="1"/>
          <p:nvPr/>
        </p:nvSpPr>
        <p:spPr>
          <a:xfrm>
            <a:off x="1" y="296608"/>
            <a:ext cx="12192000" cy="941150"/>
          </a:xfrm>
          <a:prstGeom prst="rect">
            <a:avLst/>
          </a:prstGeom>
          <a:noFill/>
        </p:spPr>
        <p:txBody>
          <a:bodyPr wrap="square" rtlCol="0">
            <a:spAutoFit/>
          </a:bodyPr>
          <a:lstStyle/>
          <a:p>
            <a:pPr algn="ctr">
              <a:lnSpc>
                <a:spcPts val="6500"/>
              </a:lnSpc>
            </a:pPr>
            <a:r>
              <a:rPr lang="en-US" sz="6000" b="1" dirty="0">
                <a:solidFill>
                  <a:schemeClr val="bg1"/>
                </a:solidFill>
                <a:latin typeface="Arial" panose="020B0604020202020204" pitchFamily="34" charset="0"/>
                <a:cs typeface="Arial" panose="020B0604020202020204" pitchFamily="34" charset="0"/>
              </a:rPr>
              <a:t>Conclusion</a:t>
            </a:r>
          </a:p>
        </p:txBody>
      </p:sp>
      <p:sp>
        <p:nvSpPr>
          <p:cNvPr id="9" name="TextBox 8">
            <a:extLst>
              <a:ext uri="{FF2B5EF4-FFF2-40B4-BE49-F238E27FC236}">
                <a16:creationId xmlns:a16="http://schemas.microsoft.com/office/drawing/2014/main" id="{D9055B3D-E619-418D-917F-E9AC4682B56C}"/>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graphicFrame>
        <p:nvGraphicFramePr>
          <p:cNvPr id="8" name="Diagram 7">
            <a:extLst>
              <a:ext uri="{FF2B5EF4-FFF2-40B4-BE49-F238E27FC236}">
                <a16:creationId xmlns:a16="http://schemas.microsoft.com/office/drawing/2014/main" id="{EA8C2615-8C1D-4BF0-B90A-324D84A80481}"/>
              </a:ext>
            </a:extLst>
          </p:cNvPr>
          <p:cNvGraphicFramePr/>
          <p:nvPr>
            <p:extLst>
              <p:ext uri="{D42A27DB-BD31-4B8C-83A1-F6EECF244321}">
                <p14:modId xmlns:p14="http://schemas.microsoft.com/office/powerpoint/2010/main" val="3696902993"/>
              </p:ext>
            </p:extLst>
          </p:nvPr>
        </p:nvGraphicFramePr>
        <p:xfrm>
          <a:off x="1593906" y="2441359"/>
          <a:ext cx="9004187" cy="342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2006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17417"/>
            <a:ext cx="10076938" cy="5178533"/>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8" name="Group 7">
            <a:extLst>
              <a:ext uri="{FF2B5EF4-FFF2-40B4-BE49-F238E27FC236}">
                <a16:creationId xmlns:a16="http://schemas.microsoft.com/office/drawing/2014/main" id="{F19AE373-3213-434D-95E6-14356E05B4CF}"/>
              </a:ext>
            </a:extLst>
          </p:cNvPr>
          <p:cNvGrpSpPr/>
          <p:nvPr/>
        </p:nvGrpSpPr>
        <p:grpSpPr>
          <a:xfrm>
            <a:off x="1524000" y="1442592"/>
            <a:ext cx="9144000" cy="3328182"/>
            <a:chOff x="1524000" y="1819359"/>
            <a:chExt cx="9144000" cy="3328182"/>
          </a:xfrm>
        </p:grpSpPr>
        <p:sp>
          <p:nvSpPr>
            <p:cNvPr id="11" name="TextBox 10">
              <a:extLst>
                <a:ext uri="{FF2B5EF4-FFF2-40B4-BE49-F238E27FC236}">
                  <a16:creationId xmlns:a16="http://schemas.microsoft.com/office/drawing/2014/main" id="{BA343406-76D4-4FC2-A85C-0A959C8BEDCF}"/>
                </a:ext>
              </a:extLst>
            </p:cNvPr>
            <p:cNvSpPr txBox="1"/>
            <p:nvPr/>
          </p:nvSpPr>
          <p:spPr>
            <a:xfrm>
              <a:off x="1846732" y="1819359"/>
              <a:ext cx="47512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ACBB"/>
                  </a:solidFill>
                  <a:effectLst/>
                  <a:uLnTx/>
                  <a:uFillTx/>
                  <a:latin typeface="Calibri" panose="020F0502020204030204"/>
                  <a:ea typeface="+mn-ea"/>
                  <a:cs typeface="+mn-cs"/>
                </a:rPr>
                <a:t>“</a:t>
              </a:r>
            </a:p>
          </p:txBody>
        </p:sp>
        <p:sp>
          <p:nvSpPr>
            <p:cNvPr id="12" name="Rounded Rectangle 8">
              <a:extLst>
                <a:ext uri="{FF2B5EF4-FFF2-40B4-BE49-F238E27FC236}">
                  <a16:creationId xmlns:a16="http://schemas.microsoft.com/office/drawing/2014/main" id="{F8358D32-9CFE-45CF-B646-5E4E70968639}"/>
                </a:ext>
              </a:extLst>
            </p:cNvPr>
            <p:cNvSpPr/>
            <p:nvPr/>
          </p:nvSpPr>
          <p:spPr>
            <a:xfrm>
              <a:off x="2456331" y="2088299"/>
              <a:ext cx="7404847" cy="91440"/>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a:extLst>
                <a:ext uri="{FF2B5EF4-FFF2-40B4-BE49-F238E27FC236}">
                  <a16:creationId xmlns:a16="http://schemas.microsoft.com/office/drawing/2014/main" id="{810C0F65-C111-4BA0-B67C-DB75593D661C}"/>
                </a:ext>
              </a:extLst>
            </p:cNvPr>
            <p:cNvSpPr/>
            <p:nvPr/>
          </p:nvSpPr>
          <p:spPr>
            <a:xfrm>
              <a:off x="2456330" y="4475224"/>
              <a:ext cx="7404847" cy="91440"/>
            </a:xfrm>
            <a:prstGeom prst="roundRect">
              <a:avLst/>
            </a:prstGeom>
            <a:solidFill>
              <a:srgbClr val="00ACBB"/>
            </a:solidFill>
            <a:ln>
              <a:solidFill>
                <a:srgbClr val="00A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F1D3DE8-7275-4DD6-ACB2-40F6907B8635}"/>
                </a:ext>
              </a:extLst>
            </p:cNvPr>
            <p:cNvSpPr txBox="1"/>
            <p:nvPr/>
          </p:nvSpPr>
          <p:spPr>
            <a:xfrm>
              <a:off x="9986683" y="4224211"/>
              <a:ext cx="56477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ACBB"/>
                  </a:solidFill>
                  <a:effectLst/>
                  <a:uLnTx/>
                  <a:uFillTx/>
                  <a:latin typeface="Calibri" panose="020F0502020204030204"/>
                  <a:ea typeface="+mn-ea"/>
                  <a:cs typeface="+mn-cs"/>
                </a:rPr>
                <a:t>”</a:t>
              </a:r>
            </a:p>
          </p:txBody>
        </p:sp>
        <p:sp>
          <p:nvSpPr>
            <p:cNvPr id="15" name="TextBox 14">
              <a:extLst>
                <a:ext uri="{FF2B5EF4-FFF2-40B4-BE49-F238E27FC236}">
                  <a16:creationId xmlns:a16="http://schemas.microsoft.com/office/drawing/2014/main" id="{8C0A9302-DE7C-4577-B833-43D6D71D8A35}"/>
                </a:ext>
              </a:extLst>
            </p:cNvPr>
            <p:cNvSpPr txBox="1"/>
            <p:nvPr/>
          </p:nvSpPr>
          <p:spPr>
            <a:xfrm>
              <a:off x="1524000" y="2625215"/>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Pacifico" panose="00000500000000000000" pitchFamily="2" charset="0"/>
                  <a:ea typeface="+mn-ea"/>
                  <a:cs typeface="+mn-cs"/>
                </a:rPr>
                <a:t>Questions?</a:t>
              </a:r>
            </a:p>
          </p:txBody>
        </p:sp>
      </p:grpSp>
    </p:spTree>
    <p:custDataLst>
      <p:tags r:id="rId1"/>
    </p:custDataLst>
    <p:extLst>
      <p:ext uri="{BB962C8B-B14F-4D97-AF65-F5344CB8AC3E}">
        <p14:creationId xmlns:p14="http://schemas.microsoft.com/office/powerpoint/2010/main" val="105865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6DA4240E-4E75-4DBF-B4FD-F67550F3722D}"/>
              </a:ext>
            </a:extLst>
          </p:cNvPr>
          <p:cNvSpPr txBox="1"/>
          <p:nvPr/>
        </p:nvSpPr>
        <p:spPr>
          <a:xfrm>
            <a:off x="1" y="296608"/>
            <a:ext cx="12192000" cy="941150"/>
          </a:xfrm>
          <a:prstGeom prst="rect">
            <a:avLst/>
          </a:prstGeom>
          <a:noFill/>
        </p:spPr>
        <p:txBody>
          <a:bodyPr wrap="square" lIns="91440" tIns="45720" rIns="91440" bIns="45720" rtlCol="0" anchor="t">
            <a:spAutoFit/>
          </a:bodyPr>
          <a:lstStyle/>
          <a:p>
            <a:pPr algn="ctr">
              <a:lnSpc>
                <a:spcPts val="6500"/>
              </a:lnSpc>
            </a:pPr>
            <a:r>
              <a:rPr lang="en-US" sz="6000" b="1" dirty="0">
                <a:solidFill>
                  <a:schemeClr val="bg1"/>
                </a:solidFill>
                <a:latin typeface="Arial" panose="020B0604020202020204" pitchFamily="34" charset="0"/>
                <a:cs typeface="Arial" panose="020B0604020202020204" pitchFamily="34" charset="0"/>
              </a:rPr>
              <a:t>Facilitators</a:t>
            </a:r>
          </a:p>
        </p:txBody>
      </p:sp>
      <p:sp>
        <p:nvSpPr>
          <p:cNvPr id="9" name="TextBox 8">
            <a:extLst>
              <a:ext uri="{FF2B5EF4-FFF2-40B4-BE49-F238E27FC236}">
                <a16:creationId xmlns:a16="http://schemas.microsoft.com/office/drawing/2014/main" id="{D9055B3D-E619-418D-917F-E9AC4682B56C}"/>
              </a:ext>
            </a:extLst>
          </p:cNvPr>
          <p:cNvSpPr txBox="1"/>
          <p:nvPr/>
        </p:nvSpPr>
        <p:spPr>
          <a:xfrm>
            <a:off x="10007600" y="6172852"/>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4" name="Rectangle 3">
            <a:extLst>
              <a:ext uri="{FF2B5EF4-FFF2-40B4-BE49-F238E27FC236}">
                <a16:creationId xmlns:a16="http://schemas.microsoft.com/office/drawing/2014/main" id="{CFC9BBE6-43B5-4023-BE36-497C7A2B05D6}"/>
              </a:ext>
            </a:extLst>
          </p:cNvPr>
          <p:cNvSpPr/>
          <p:nvPr/>
        </p:nvSpPr>
        <p:spPr>
          <a:xfrm>
            <a:off x="2800842" y="1359441"/>
            <a:ext cx="6540500" cy="36659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grpSp>
        <p:nvGrpSpPr>
          <p:cNvPr id="8" name="Group 7">
            <a:extLst>
              <a:ext uri="{FF2B5EF4-FFF2-40B4-BE49-F238E27FC236}">
                <a16:creationId xmlns:a16="http://schemas.microsoft.com/office/drawing/2014/main" id="{5EF427DE-8422-4188-B89D-AA5131701E3D}"/>
              </a:ext>
            </a:extLst>
          </p:cNvPr>
          <p:cNvGrpSpPr/>
          <p:nvPr/>
        </p:nvGrpSpPr>
        <p:grpSpPr>
          <a:xfrm>
            <a:off x="1978724" y="2088931"/>
            <a:ext cx="8234553" cy="4136194"/>
            <a:chOff x="1806928" y="2088931"/>
            <a:chExt cx="8234553" cy="4136194"/>
          </a:xfrm>
        </p:grpSpPr>
        <p:grpSp>
          <p:nvGrpSpPr>
            <p:cNvPr id="3" name="Group 2">
              <a:extLst>
                <a:ext uri="{FF2B5EF4-FFF2-40B4-BE49-F238E27FC236}">
                  <a16:creationId xmlns:a16="http://schemas.microsoft.com/office/drawing/2014/main" id="{F9E04587-18B4-4A29-AADD-7D84AE2CDF36}"/>
                </a:ext>
              </a:extLst>
            </p:cNvPr>
            <p:cNvGrpSpPr/>
            <p:nvPr/>
          </p:nvGrpSpPr>
          <p:grpSpPr>
            <a:xfrm>
              <a:off x="6591528" y="2088931"/>
              <a:ext cx="3449953" cy="4121954"/>
              <a:chOff x="6935121" y="2088931"/>
              <a:chExt cx="3449953" cy="4121954"/>
            </a:xfrm>
          </p:grpSpPr>
          <p:pic>
            <p:nvPicPr>
              <p:cNvPr id="5" name="Picture 4">
                <a:extLst>
                  <a:ext uri="{FF2B5EF4-FFF2-40B4-BE49-F238E27FC236}">
                    <a16:creationId xmlns:a16="http://schemas.microsoft.com/office/drawing/2014/main" id="{C71AE8C0-6FD6-4CD6-8E7A-244FBCA088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853" y="2088931"/>
                <a:ext cx="3346487" cy="3346487"/>
              </a:xfrm>
              <a:prstGeom prst="rect">
                <a:avLst/>
              </a:prstGeom>
            </p:spPr>
          </p:pic>
          <p:sp>
            <p:nvSpPr>
              <p:cNvPr id="11" name="Freeform: Shape 10">
                <a:extLst>
                  <a:ext uri="{FF2B5EF4-FFF2-40B4-BE49-F238E27FC236}">
                    <a16:creationId xmlns:a16="http://schemas.microsoft.com/office/drawing/2014/main" id="{0A53B9D9-E196-487A-98F4-119EC5FF8E4A}"/>
                  </a:ext>
                </a:extLst>
              </p:cNvPr>
              <p:cNvSpPr/>
              <p:nvPr/>
            </p:nvSpPr>
            <p:spPr>
              <a:xfrm>
                <a:off x="6935121" y="5381804"/>
                <a:ext cx="3449953" cy="829081"/>
              </a:xfrm>
              <a:custGeom>
                <a:avLst/>
                <a:gdLst>
                  <a:gd name="connsiteX0" fmla="*/ 0 w 3449953"/>
                  <a:gd name="connsiteY0" fmla="*/ 0 h 829081"/>
                  <a:gd name="connsiteX1" fmla="*/ 3449953 w 3449953"/>
                  <a:gd name="connsiteY1" fmla="*/ 0 h 829081"/>
                  <a:gd name="connsiteX2" fmla="*/ 3449953 w 3449953"/>
                  <a:gd name="connsiteY2" fmla="*/ 829081 h 829081"/>
                  <a:gd name="connsiteX3" fmla="*/ 0 w 3449953"/>
                  <a:gd name="connsiteY3" fmla="*/ 829081 h 829081"/>
                  <a:gd name="connsiteX4" fmla="*/ 0 w 3449953"/>
                  <a:gd name="connsiteY4" fmla="*/ 0 h 82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953" h="829081">
                    <a:moveTo>
                      <a:pt x="0" y="0"/>
                    </a:moveTo>
                    <a:lnTo>
                      <a:pt x="3449953" y="0"/>
                    </a:lnTo>
                    <a:lnTo>
                      <a:pt x="3449953" y="829081"/>
                    </a:lnTo>
                    <a:lnTo>
                      <a:pt x="0" y="82908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400" kern="1200" dirty="0">
                    <a:latin typeface="Brandon Grotesque Bold" panose="020B0803020203060202" pitchFamily="34" charset="0"/>
                  </a:rPr>
                  <a:t>Rusty Rubert, </a:t>
                </a:r>
              </a:p>
              <a:p>
                <a:pPr marL="0" lvl="0" indent="0" algn="ctr" defTabSz="1111250">
                  <a:lnSpc>
                    <a:spcPct val="90000"/>
                  </a:lnSpc>
                  <a:spcBef>
                    <a:spcPct val="0"/>
                  </a:spcBef>
                  <a:spcAft>
                    <a:spcPct val="5000"/>
                  </a:spcAft>
                  <a:buNone/>
                </a:pPr>
                <a:r>
                  <a:rPr lang="en-US" sz="2400" kern="1200" dirty="0">
                    <a:latin typeface="Brandon Grotesque Bold" panose="020B0803020203060202" pitchFamily="34" charset="0"/>
                  </a:rPr>
                  <a:t>Retail Projects Manager </a:t>
                </a:r>
              </a:p>
            </p:txBody>
          </p:sp>
        </p:grpSp>
        <p:grpSp>
          <p:nvGrpSpPr>
            <p:cNvPr id="2" name="Group 1">
              <a:extLst>
                <a:ext uri="{FF2B5EF4-FFF2-40B4-BE49-F238E27FC236}">
                  <a16:creationId xmlns:a16="http://schemas.microsoft.com/office/drawing/2014/main" id="{79EDA9A0-648F-4A00-B908-7463D1EF3BB2}"/>
                </a:ext>
              </a:extLst>
            </p:cNvPr>
            <p:cNvGrpSpPr/>
            <p:nvPr/>
          </p:nvGrpSpPr>
          <p:grpSpPr>
            <a:xfrm>
              <a:off x="1806928" y="2088932"/>
              <a:ext cx="3449953" cy="4136193"/>
              <a:chOff x="1806928" y="2088932"/>
              <a:chExt cx="3449953" cy="4136193"/>
            </a:xfrm>
          </p:grpSpPr>
          <p:pic>
            <p:nvPicPr>
              <p:cNvPr id="12" name="Picture 11">
                <a:extLst>
                  <a:ext uri="{FF2B5EF4-FFF2-40B4-BE49-F238E27FC236}">
                    <a16:creationId xmlns:a16="http://schemas.microsoft.com/office/drawing/2014/main" id="{42001932-4B15-4199-867B-6614331241C1}"/>
                  </a:ext>
                </a:extLst>
              </p:cNvPr>
              <p:cNvPicPr>
                <a:picLocks noChangeAspect="1"/>
              </p:cNvPicPr>
              <p:nvPr/>
            </p:nvPicPr>
            <p:blipFill rotWithShape="1">
              <a:blip r:embed="rId5">
                <a:extLst>
                  <a:ext uri="{28A0092B-C50C-407E-A947-70E740481C1C}">
                    <a14:useLocalDpi xmlns:a14="http://schemas.microsoft.com/office/drawing/2010/main" val="0"/>
                  </a:ext>
                </a:extLst>
              </a:blip>
              <a:srcRect r="23585"/>
              <a:stretch/>
            </p:blipFill>
            <p:spPr>
              <a:xfrm rot="5400000">
                <a:off x="1827090" y="2120503"/>
                <a:ext cx="3409628" cy="3346485"/>
              </a:xfrm>
              <a:prstGeom prst="rect">
                <a:avLst/>
              </a:prstGeom>
            </p:spPr>
          </p:pic>
          <p:sp>
            <p:nvSpPr>
              <p:cNvPr id="13" name="Freeform: Shape 12">
                <a:extLst>
                  <a:ext uri="{FF2B5EF4-FFF2-40B4-BE49-F238E27FC236}">
                    <a16:creationId xmlns:a16="http://schemas.microsoft.com/office/drawing/2014/main" id="{3070A9F1-B82C-4225-9387-F366C7DBF0D9}"/>
                  </a:ext>
                </a:extLst>
              </p:cNvPr>
              <p:cNvSpPr/>
              <p:nvPr/>
            </p:nvSpPr>
            <p:spPr>
              <a:xfrm>
                <a:off x="1806928" y="5396044"/>
                <a:ext cx="3449953" cy="829081"/>
              </a:xfrm>
              <a:custGeom>
                <a:avLst/>
                <a:gdLst>
                  <a:gd name="connsiteX0" fmla="*/ 0 w 3449953"/>
                  <a:gd name="connsiteY0" fmla="*/ 0 h 829081"/>
                  <a:gd name="connsiteX1" fmla="*/ 3449953 w 3449953"/>
                  <a:gd name="connsiteY1" fmla="*/ 0 h 829081"/>
                  <a:gd name="connsiteX2" fmla="*/ 3449953 w 3449953"/>
                  <a:gd name="connsiteY2" fmla="*/ 829081 h 829081"/>
                  <a:gd name="connsiteX3" fmla="*/ 0 w 3449953"/>
                  <a:gd name="connsiteY3" fmla="*/ 829081 h 829081"/>
                  <a:gd name="connsiteX4" fmla="*/ 0 w 3449953"/>
                  <a:gd name="connsiteY4" fmla="*/ 0 h 829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9953" h="829081">
                    <a:moveTo>
                      <a:pt x="0" y="0"/>
                    </a:moveTo>
                    <a:lnTo>
                      <a:pt x="3449953" y="0"/>
                    </a:lnTo>
                    <a:lnTo>
                      <a:pt x="3449953" y="829081"/>
                    </a:lnTo>
                    <a:lnTo>
                      <a:pt x="0" y="82908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400" kern="1200" dirty="0">
                    <a:latin typeface="Brandon Grotesque Bold" panose="020B0803020203060202" pitchFamily="34" charset="0"/>
                  </a:rPr>
                  <a:t>Dylan Chamberlain, </a:t>
                </a:r>
              </a:p>
              <a:p>
                <a:pPr marL="0" lvl="0" indent="0" algn="ctr" defTabSz="1111250">
                  <a:lnSpc>
                    <a:spcPct val="90000"/>
                  </a:lnSpc>
                  <a:spcBef>
                    <a:spcPct val="0"/>
                  </a:spcBef>
                  <a:spcAft>
                    <a:spcPct val="5000"/>
                  </a:spcAft>
                  <a:buNone/>
                </a:pPr>
                <a:r>
                  <a:rPr lang="en-US" sz="2400" kern="1200" dirty="0">
                    <a:latin typeface="Brandon Grotesque Bold" panose="020B0803020203060202" pitchFamily="34" charset="0"/>
                  </a:rPr>
                  <a:t>Retail District Manager</a:t>
                </a:r>
              </a:p>
            </p:txBody>
          </p:sp>
        </p:grpSp>
      </p:grpSp>
    </p:spTree>
    <p:custDataLst>
      <p:tags r:id="rId1"/>
    </p:custDataLst>
    <p:extLst>
      <p:ext uri="{BB962C8B-B14F-4D97-AF65-F5344CB8AC3E}">
        <p14:creationId xmlns:p14="http://schemas.microsoft.com/office/powerpoint/2010/main" val="78208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9BBE6-43B5-4023-BE36-497C7A2B05D6}"/>
              </a:ext>
            </a:extLst>
          </p:cNvPr>
          <p:cNvSpPr/>
          <p:nvPr/>
        </p:nvSpPr>
        <p:spPr>
          <a:xfrm>
            <a:off x="2774950" y="1257300"/>
            <a:ext cx="65405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A4240E-4E75-4DBF-B4FD-F67550F3722D}"/>
              </a:ext>
            </a:extLst>
          </p:cNvPr>
          <p:cNvSpPr txBox="1"/>
          <p:nvPr/>
        </p:nvSpPr>
        <p:spPr>
          <a:xfrm>
            <a:off x="1" y="296608"/>
            <a:ext cx="12192000" cy="941150"/>
          </a:xfrm>
          <a:prstGeom prst="rect">
            <a:avLst/>
          </a:prstGeom>
          <a:noFill/>
        </p:spPr>
        <p:txBody>
          <a:bodyPr wrap="square" rtlCol="0">
            <a:spAutoFit/>
          </a:bodyPr>
          <a:lstStyle/>
          <a:p>
            <a:pPr algn="ctr">
              <a:lnSpc>
                <a:spcPts val="6500"/>
              </a:lnSpc>
            </a:pPr>
            <a:r>
              <a:rPr lang="en-US" sz="6000" b="1">
                <a:solidFill>
                  <a:schemeClr val="bg1"/>
                </a:solidFill>
                <a:latin typeface="Arial" panose="020B0604020202020204" pitchFamily="34" charset="0"/>
                <a:cs typeface="Arial" panose="020B0604020202020204" pitchFamily="34" charset="0"/>
              </a:rPr>
              <a:t>Facilitators</a:t>
            </a:r>
            <a:endParaRPr lang="en-US" sz="6000" b="1"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B927FF8-6B7C-4752-8DB4-0EC283744500}"/>
              </a:ext>
            </a:extLst>
          </p:cNvPr>
          <p:cNvSpPr/>
          <p:nvPr/>
        </p:nvSpPr>
        <p:spPr>
          <a:xfrm>
            <a:off x="1972704" y="2618750"/>
            <a:ext cx="3866799" cy="3177008"/>
          </a:xfrm>
          <a:prstGeom prst="rect">
            <a:avLst/>
          </a:prstGeom>
          <a:blipFill rotWithShape="1">
            <a:blip r:embed="rId4">
              <a:extLst>
                <a:ext uri="{28A0092B-C50C-407E-A947-70E740481C1C}">
                  <a14:useLocalDpi xmlns:a14="http://schemas.microsoft.com/office/drawing/2010/main" val="0"/>
                </a:ext>
              </a:extLst>
            </a:blip>
            <a:srcRect/>
            <a:stretch>
              <a:fillRect l="-10000" r="-10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Shape 4">
            <a:extLst>
              <a:ext uri="{FF2B5EF4-FFF2-40B4-BE49-F238E27FC236}">
                <a16:creationId xmlns:a16="http://schemas.microsoft.com/office/drawing/2014/main" id="{FE19E3B7-7826-4AF6-9438-D45261E53F6A}"/>
              </a:ext>
            </a:extLst>
          </p:cNvPr>
          <p:cNvSpPr/>
          <p:nvPr/>
        </p:nvSpPr>
        <p:spPr>
          <a:xfrm>
            <a:off x="2385933" y="5855064"/>
            <a:ext cx="3040339" cy="730644"/>
          </a:xfrm>
          <a:custGeom>
            <a:avLst/>
            <a:gdLst>
              <a:gd name="connsiteX0" fmla="*/ 0 w 3040339"/>
              <a:gd name="connsiteY0" fmla="*/ 0 h 730644"/>
              <a:gd name="connsiteX1" fmla="*/ 3040339 w 3040339"/>
              <a:gd name="connsiteY1" fmla="*/ 0 h 730644"/>
              <a:gd name="connsiteX2" fmla="*/ 3040339 w 3040339"/>
              <a:gd name="connsiteY2" fmla="*/ 730644 h 730644"/>
              <a:gd name="connsiteX3" fmla="*/ 0 w 3040339"/>
              <a:gd name="connsiteY3" fmla="*/ 730644 h 730644"/>
              <a:gd name="connsiteX4" fmla="*/ 0 w 3040339"/>
              <a:gd name="connsiteY4" fmla="*/ 0 h 73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339" h="730644">
                <a:moveTo>
                  <a:pt x="0" y="0"/>
                </a:moveTo>
                <a:lnTo>
                  <a:pt x="3040339" y="0"/>
                </a:lnTo>
                <a:lnTo>
                  <a:pt x="3040339" y="730644"/>
                </a:lnTo>
                <a:lnTo>
                  <a:pt x="0" y="730644"/>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5000"/>
              </a:spcAft>
              <a:buNone/>
            </a:pPr>
            <a:r>
              <a:rPr lang="en-US" sz="2200" kern="1200" dirty="0"/>
              <a:t>Breanna James, </a:t>
            </a:r>
          </a:p>
          <a:p>
            <a:pPr marL="0" lvl="0" indent="0" algn="ctr" defTabSz="977900">
              <a:lnSpc>
                <a:spcPct val="90000"/>
              </a:lnSpc>
              <a:spcBef>
                <a:spcPct val="0"/>
              </a:spcBef>
              <a:spcAft>
                <a:spcPct val="5000"/>
              </a:spcAft>
              <a:buNone/>
            </a:pPr>
            <a:r>
              <a:rPr lang="en-US" sz="2200" kern="1200" dirty="0"/>
              <a:t>Retail District Manager</a:t>
            </a:r>
          </a:p>
        </p:txBody>
      </p:sp>
      <p:sp>
        <p:nvSpPr>
          <p:cNvPr id="11" name="Rectangle 10">
            <a:extLst>
              <a:ext uri="{FF2B5EF4-FFF2-40B4-BE49-F238E27FC236}">
                <a16:creationId xmlns:a16="http://schemas.microsoft.com/office/drawing/2014/main" id="{19FD23AA-8617-4B12-812E-65A8DE9E9D41}"/>
              </a:ext>
            </a:extLst>
          </p:cNvPr>
          <p:cNvSpPr/>
          <p:nvPr/>
        </p:nvSpPr>
        <p:spPr>
          <a:xfrm>
            <a:off x="6351368" y="2618750"/>
            <a:ext cx="3867928" cy="3172957"/>
          </a:xfrm>
          <a:prstGeom prst="rect">
            <a:avLst/>
          </a:prstGeom>
          <a:blipFill>
            <a:blip r:embed="rId5">
              <a:extLst>
                <a:ext uri="{28A0092B-C50C-407E-A947-70E740481C1C}">
                  <a14:useLocalDpi xmlns:a14="http://schemas.microsoft.com/office/drawing/2010/main" val="0"/>
                </a:ext>
              </a:extLst>
            </a:blip>
            <a:srcRect/>
            <a:stretch>
              <a:fillRect l="-9000" r="-9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E53CF7F7-B61C-4433-92F1-E5E46505124B}"/>
              </a:ext>
            </a:extLst>
          </p:cNvPr>
          <p:cNvSpPr/>
          <p:nvPr/>
        </p:nvSpPr>
        <p:spPr>
          <a:xfrm>
            <a:off x="6765730" y="5855064"/>
            <a:ext cx="3040337" cy="726593"/>
          </a:xfrm>
          <a:custGeom>
            <a:avLst/>
            <a:gdLst>
              <a:gd name="connsiteX0" fmla="*/ 0 w 3461281"/>
              <a:gd name="connsiteY0" fmla="*/ 0 h 804138"/>
              <a:gd name="connsiteX1" fmla="*/ 3461281 w 3461281"/>
              <a:gd name="connsiteY1" fmla="*/ 0 h 804138"/>
              <a:gd name="connsiteX2" fmla="*/ 3461281 w 3461281"/>
              <a:gd name="connsiteY2" fmla="*/ 804138 h 804138"/>
              <a:gd name="connsiteX3" fmla="*/ 0 w 3461281"/>
              <a:gd name="connsiteY3" fmla="*/ 804138 h 804138"/>
              <a:gd name="connsiteX4" fmla="*/ 0 w 3461281"/>
              <a:gd name="connsiteY4" fmla="*/ 0 h 80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1281" h="804138">
                <a:moveTo>
                  <a:pt x="0" y="0"/>
                </a:moveTo>
                <a:lnTo>
                  <a:pt x="3461281" y="0"/>
                </a:lnTo>
                <a:lnTo>
                  <a:pt x="3461281" y="804138"/>
                </a:lnTo>
                <a:lnTo>
                  <a:pt x="0" y="804138"/>
                </a:lnTo>
                <a:lnTo>
                  <a:pt x="0" y="0"/>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5000"/>
              </a:spcAft>
              <a:buNone/>
            </a:pPr>
            <a:r>
              <a:rPr lang="en-US" sz="2200" kern="1200" dirty="0"/>
              <a:t>Holly Schor, </a:t>
            </a:r>
          </a:p>
          <a:p>
            <a:pPr marL="0" lvl="0" indent="0" algn="ctr" defTabSz="1066800">
              <a:lnSpc>
                <a:spcPct val="90000"/>
              </a:lnSpc>
              <a:spcBef>
                <a:spcPct val="0"/>
              </a:spcBef>
              <a:spcAft>
                <a:spcPct val="5000"/>
              </a:spcAft>
              <a:buNone/>
            </a:pPr>
            <a:r>
              <a:rPr lang="en-US" sz="2200" kern="1200" dirty="0"/>
              <a:t>VP of MD Operations</a:t>
            </a:r>
          </a:p>
        </p:txBody>
      </p:sp>
    </p:spTree>
    <p:custDataLst>
      <p:tags r:id="rId1"/>
    </p:custDataLst>
    <p:extLst>
      <p:ext uri="{BB962C8B-B14F-4D97-AF65-F5344CB8AC3E}">
        <p14:creationId xmlns:p14="http://schemas.microsoft.com/office/powerpoint/2010/main" val="402093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44050"/>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TextBox 5">
            <a:extLst>
              <a:ext uri="{FF2B5EF4-FFF2-40B4-BE49-F238E27FC236}">
                <a16:creationId xmlns:a16="http://schemas.microsoft.com/office/drawing/2014/main" id="{9AA80344-5E33-4896-ACEB-E5F431F7A9F8}"/>
              </a:ext>
            </a:extLst>
          </p:cNvPr>
          <p:cNvSpPr txBox="1"/>
          <p:nvPr/>
        </p:nvSpPr>
        <p:spPr>
          <a:xfrm>
            <a:off x="0" y="2566001"/>
            <a:ext cx="12192000" cy="1107996"/>
          </a:xfrm>
          <a:prstGeom prst="rect">
            <a:avLst/>
          </a:prstGeom>
          <a:noFill/>
        </p:spPr>
        <p:txBody>
          <a:bodyPr wrap="square" rtlCol="0">
            <a:spAutoFit/>
          </a:bodyPr>
          <a:lstStyle/>
          <a:p>
            <a:pPr algn="ctr"/>
            <a:r>
              <a:rPr lang="en-US" sz="6600" dirty="0">
                <a:solidFill>
                  <a:schemeClr val="bg1"/>
                </a:solidFill>
                <a:latin typeface="Pacifico" panose="00000500000000000000" pitchFamily="2" charset="0"/>
                <a:cs typeface="Arial" panose="020B0604020202020204" pitchFamily="34" charset="0"/>
              </a:rPr>
              <a:t>Ice Breaker</a:t>
            </a: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Tree>
    <p:custDataLst>
      <p:tags r:id="rId1"/>
    </p:custDataLst>
    <p:extLst>
      <p:ext uri="{BB962C8B-B14F-4D97-AF65-F5344CB8AC3E}">
        <p14:creationId xmlns:p14="http://schemas.microsoft.com/office/powerpoint/2010/main" val="400147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9BBE6-43B5-4023-BE36-497C7A2B05D6}"/>
              </a:ext>
            </a:extLst>
          </p:cNvPr>
          <p:cNvSpPr/>
          <p:nvPr/>
        </p:nvSpPr>
        <p:spPr>
          <a:xfrm>
            <a:off x="2774950" y="1257300"/>
            <a:ext cx="65405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randon Grotesque Medium" panose="020B0603020203060202" pitchFamily="34" charset="0"/>
            </a:endParaRPr>
          </a:p>
        </p:txBody>
      </p:sp>
      <p:sp>
        <p:nvSpPr>
          <p:cNvPr id="7" name="TextBox 6">
            <a:extLst>
              <a:ext uri="{FF2B5EF4-FFF2-40B4-BE49-F238E27FC236}">
                <a16:creationId xmlns:a16="http://schemas.microsoft.com/office/drawing/2014/main" id="{6DA4240E-4E75-4DBF-B4FD-F67550F3722D}"/>
              </a:ext>
            </a:extLst>
          </p:cNvPr>
          <p:cNvSpPr txBox="1"/>
          <p:nvPr/>
        </p:nvSpPr>
        <p:spPr>
          <a:xfrm>
            <a:off x="1" y="296608"/>
            <a:ext cx="12192000" cy="941150"/>
          </a:xfrm>
          <a:prstGeom prst="rect">
            <a:avLst/>
          </a:prstGeom>
          <a:noFill/>
        </p:spPr>
        <p:txBody>
          <a:bodyPr wrap="square" rtlCol="0">
            <a:spAutoFit/>
          </a:bodyPr>
          <a:lstStyle/>
          <a:p>
            <a:pPr algn="ctr">
              <a:lnSpc>
                <a:spcPts val="6500"/>
              </a:lnSpc>
            </a:pPr>
            <a:r>
              <a:rPr lang="en-US" sz="6000" b="1" dirty="0">
                <a:solidFill>
                  <a:schemeClr val="bg1"/>
                </a:solidFill>
                <a:latin typeface="Arial" panose="020B0604020202020204" pitchFamily="34" charset="0"/>
                <a:cs typeface="Arial" panose="020B0604020202020204" pitchFamily="34" charset="0"/>
              </a:rPr>
              <a:t>Objectives</a:t>
            </a:r>
          </a:p>
        </p:txBody>
      </p:sp>
      <p:sp>
        <p:nvSpPr>
          <p:cNvPr id="9" name="TextBox 8">
            <a:extLst>
              <a:ext uri="{FF2B5EF4-FFF2-40B4-BE49-F238E27FC236}">
                <a16:creationId xmlns:a16="http://schemas.microsoft.com/office/drawing/2014/main" id="{D9055B3D-E619-418D-917F-E9AC4682B56C}"/>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graphicFrame>
        <p:nvGraphicFramePr>
          <p:cNvPr id="8" name="Diagram 7">
            <a:extLst>
              <a:ext uri="{FF2B5EF4-FFF2-40B4-BE49-F238E27FC236}">
                <a16:creationId xmlns:a16="http://schemas.microsoft.com/office/drawing/2014/main" id="{EA8C2615-8C1D-4BF0-B90A-324D84A80481}"/>
              </a:ext>
            </a:extLst>
          </p:cNvPr>
          <p:cNvGraphicFramePr/>
          <p:nvPr>
            <p:extLst>
              <p:ext uri="{D42A27DB-BD31-4B8C-83A1-F6EECF244321}">
                <p14:modId xmlns:p14="http://schemas.microsoft.com/office/powerpoint/2010/main" val="1059945797"/>
              </p:ext>
            </p:extLst>
          </p:nvPr>
        </p:nvGraphicFramePr>
        <p:xfrm>
          <a:off x="1593906" y="2441359"/>
          <a:ext cx="9004187" cy="342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3570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C9BBE6-43B5-4023-BE36-497C7A2B05D6}"/>
              </a:ext>
            </a:extLst>
          </p:cNvPr>
          <p:cNvSpPr/>
          <p:nvPr/>
        </p:nvSpPr>
        <p:spPr>
          <a:xfrm>
            <a:off x="2774950" y="1257300"/>
            <a:ext cx="65405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DC4EBC5-C024-4460-8936-EF0B9310CC1D}"/>
              </a:ext>
            </a:extLst>
          </p:cNvPr>
          <p:cNvSpPr/>
          <p:nvPr/>
        </p:nvSpPr>
        <p:spPr>
          <a:xfrm>
            <a:off x="-113788" y="0"/>
            <a:ext cx="12369761" cy="1485899"/>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A4240E-4E75-4DBF-B4FD-F67550F3722D}"/>
              </a:ext>
            </a:extLst>
          </p:cNvPr>
          <p:cNvSpPr txBox="1"/>
          <p:nvPr/>
        </p:nvSpPr>
        <p:spPr>
          <a:xfrm>
            <a:off x="1" y="179645"/>
            <a:ext cx="12192000" cy="948337"/>
          </a:xfrm>
          <a:prstGeom prst="rect">
            <a:avLst/>
          </a:prstGeom>
          <a:noFill/>
        </p:spPr>
        <p:txBody>
          <a:bodyPr wrap="square" lIns="91440" tIns="45720" rIns="91440" bIns="45720" rtlCol="0" anchor="t">
            <a:spAutoFit/>
          </a:bodyPr>
          <a:lstStyle/>
          <a:p>
            <a:pPr algn="ctr">
              <a:lnSpc>
                <a:spcPts val="6500"/>
              </a:lnSpc>
            </a:pPr>
            <a:r>
              <a:rPr lang="en-US" sz="6000" b="1" dirty="0">
                <a:solidFill>
                  <a:schemeClr val="bg1"/>
                </a:solidFill>
                <a:latin typeface="Arial" panose="020B0604020202020204" pitchFamily="34" charset="0"/>
                <a:cs typeface="Arial" panose="020B0604020202020204" pitchFamily="34" charset="0"/>
              </a:rPr>
              <a:t>Productive Leadership</a:t>
            </a:r>
          </a:p>
        </p:txBody>
      </p:sp>
      <p:sp>
        <p:nvSpPr>
          <p:cNvPr id="9" name="TextBox 8">
            <a:extLst>
              <a:ext uri="{FF2B5EF4-FFF2-40B4-BE49-F238E27FC236}">
                <a16:creationId xmlns:a16="http://schemas.microsoft.com/office/drawing/2014/main" id="{D9055B3D-E619-418D-917F-E9AC4682B56C}"/>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1" name="TextBox 10">
            <a:extLst>
              <a:ext uri="{FF2B5EF4-FFF2-40B4-BE49-F238E27FC236}">
                <a16:creationId xmlns:a16="http://schemas.microsoft.com/office/drawing/2014/main" id="{3F95626A-DB19-41BD-AF75-0408DFA46B85}"/>
              </a:ext>
            </a:extLst>
          </p:cNvPr>
          <p:cNvSpPr txBox="1"/>
          <p:nvPr/>
        </p:nvSpPr>
        <p:spPr>
          <a:xfrm>
            <a:off x="825500" y="1958118"/>
            <a:ext cx="3551628" cy="1323439"/>
          </a:xfrm>
          <a:prstGeom prst="rect">
            <a:avLst/>
          </a:prstGeom>
          <a:noFill/>
        </p:spPr>
        <p:txBody>
          <a:bodyPr wrap="square" rtlCol="0">
            <a:spAutoFit/>
          </a:bodyPr>
          <a:lstStyle/>
          <a:p>
            <a:pPr algn="l">
              <a:spcBef>
                <a:spcPts val="600"/>
              </a:spcBef>
              <a:spcAft>
                <a:spcPts val="600"/>
              </a:spcAft>
            </a:pPr>
            <a:r>
              <a:rPr lang="en-US" sz="2000" b="0" i="0" dirty="0">
                <a:effectLst/>
                <a:latin typeface="Brandon Grotesque Regular" panose="020B0503020203060202" pitchFamily="34" charset="0"/>
                <a:cs typeface="Arial" panose="020B0604020202020204" pitchFamily="34" charset="0"/>
              </a:rPr>
              <a:t>What is Productive </a:t>
            </a:r>
            <a:r>
              <a:rPr lang="en-US" sz="2000" dirty="0">
                <a:latin typeface="Brandon Grotesque Regular" panose="020B0503020203060202" pitchFamily="34" charset="0"/>
                <a:cs typeface="Arial" panose="020B0604020202020204" pitchFamily="34" charset="0"/>
              </a:rPr>
              <a:t>L</a:t>
            </a:r>
            <a:r>
              <a:rPr lang="en-US" sz="2000" b="0" i="0" dirty="0">
                <a:effectLst/>
                <a:latin typeface="Brandon Grotesque Regular" panose="020B0503020203060202" pitchFamily="34" charset="0"/>
                <a:cs typeface="Arial" panose="020B0604020202020204" pitchFamily="34" charset="0"/>
              </a:rPr>
              <a:t>eadership?</a:t>
            </a:r>
          </a:p>
          <a:p>
            <a:pPr marL="800100" lvl="1" indent="-342900">
              <a:spcBef>
                <a:spcPts val="600"/>
              </a:spcBef>
              <a:spcAft>
                <a:spcPts val="600"/>
              </a:spcAft>
              <a:buFont typeface="Arial" panose="020B0604020202020204" pitchFamily="34" charset="0"/>
              <a:buChar char="•"/>
            </a:pPr>
            <a:r>
              <a:rPr lang="en-US" sz="2000" dirty="0">
                <a:latin typeface="Brandon Grotesque Regular" panose="020B0503020203060202" pitchFamily="34" charset="0"/>
                <a:cs typeface="Arial" panose="020B0604020202020204" pitchFamily="34" charset="0"/>
              </a:rPr>
              <a:t>Our obligation</a:t>
            </a:r>
          </a:p>
          <a:p>
            <a:pPr marL="800100" lvl="1" indent="-342900">
              <a:spcBef>
                <a:spcPts val="600"/>
              </a:spcBef>
              <a:spcAft>
                <a:spcPts val="600"/>
              </a:spcAft>
              <a:buFont typeface="Arial" panose="020B0604020202020204" pitchFamily="34" charset="0"/>
              <a:buChar char="•"/>
            </a:pPr>
            <a:r>
              <a:rPr lang="en-US" sz="2000" dirty="0">
                <a:latin typeface="Brandon Grotesque Regular" panose="020B0503020203060202" pitchFamily="34" charset="0"/>
                <a:cs typeface="Arial" panose="020B0604020202020204" pitchFamily="34" charset="0"/>
              </a:rPr>
              <a:t>Observation / feedback</a:t>
            </a:r>
            <a:endParaRPr lang="en-US" sz="2000" b="0" i="0" dirty="0">
              <a:effectLst/>
              <a:latin typeface="Brandon Grotesque Regular" panose="020B0503020203060202" pitchFamily="34" charset="0"/>
              <a:cs typeface="Arial" panose="020B0604020202020204" pitchFamily="34" charset="0"/>
            </a:endParaRPr>
          </a:p>
        </p:txBody>
      </p:sp>
      <p:sp>
        <p:nvSpPr>
          <p:cNvPr id="8" name="TextBox 7">
            <a:extLst>
              <a:ext uri="{FF2B5EF4-FFF2-40B4-BE49-F238E27FC236}">
                <a16:creationId xmlns:a16="http://schemas.microsoft.com/office/drawing/2014/main" id="{F901899E-757D-4C3B-844B-5FB5F47F5B11}"/>
              </a:ext>
            </a:extLst>
          </p:cNvPr>
          <p:cNvSpPr txBox="1"/>
          <p:nvPr/>
        </p:nvSpPr>
        <p:spPr>
          <a:xfrm>
            <a:off x="825500" y="3579549"/>
            <a:ext cx="10911798" cy="400110"/>
          </a:xfrm>
          <a:prstGeom prst="rect">
            <a:avLst/>
          </a:prstGeom>
          <a:noFill/>
        </p:spPr>
        <p:txBody>
          <a:bodyPr wrap="square" rtlCol="0" anchor="ctr">
            <a:spAutoFit/>
          </a:bodyPr>
          <a:lstStyle/>
          <a:p>
            <a:pPr>
              <a:spcBef>
                <a:spcPts val="600"/>
              </a:spcBef>
              <a:spcAft>
                <a:spcPts val="600"/>
              </a:spcAft>
            </a:pPr>
            <a:r>
              <a:rPr lang="en-US" sz="2000" dirty="0">
                <a:latin typeface="Brandon Grotesque Regular" panose="020B0503020203060202" pitchFamily="34" charset="0"/>
                <a:cs typeface="Arial" panose="020B0604020202020204" pitchFamily="34" charset="0"/>
              </a:rPr>
              <a:t>Leadership Ideas / Tools: Examples: time management, productive habits, tools / systems, communication</a:t>
            </a:r>
            <a:endParaRPr lang="en-US" sz="2000" b="0" i="0" dirty="0">
              <a:effectLst/>
              <a:latin typeface="Brandon Grotesque Regular" panose="020B0503020203060202" pitchFamily="34" charset="0"/>
              <a:cs typeface="Arial" panose="020B0604020202020204" pitchFamily="34" charset="0"/>
            </a:endParaRPr>
          </a:p>
        </p:txBody>
      </p:sp>
      <p:sp>
        <p:nvSpPr>
          <p:cNvPr id="10" name="TextBox 9">
            <a:extLst>
              <a:ext uri="{FF2B5EF4-FFF2-40B4-BE49-F238E27FC236}">
                <a16:creationId xmlns:a16="http://schemas.microsoft.com/office/drawing/2014/main" id="{F3C9C4AB-08DF-4991-B955-0FC7B88BA2DE}"/>
              </a:ext>
            </a:extLst>
          </p:cNvPr>
          <p:cNvSpPr txBox="1"/>
          <p:nvPr/>
        </p:nvSpPr>
        <p:spPr>
          <a:xfrm>
            <a:off x="825500" y="4277651"/>
            <a:ext cx="10911798" cy="2477601"/>
          </a:xfrm>
          <a:prstGeom prst="rect">
            <a:avLst/>
          </a:prstGeom>
          <a:noFill/>
        </p:spPr>
        <p:txBody>
          <a:bodyPr wrap="square" rtlCol="0">
            <a:spAutoFit/>
          </a:bodyPr>
          <a:lstStyle/>
          <a:p>
            <a:pPr algn="l">
              <a:spcBef>
                <a:spcPts val="600"/>
              </a:spcBef>
              <a:spcAft>
                <a:spcPts val="600"/>
              </a:spcAft>
            </a:pPr>
            <a:r>
              <a:rPr lang="en-US" sz="2000" b="0" i="0" dirty="0">
                <a:effectLst/>
                <a:latin typeface="Brandon Grotesque Regular" panose="020B0503020203060202" pitchFamily="34" charset="0"/>
                <a:cs typeface="Arial" panose="020B0604020202020204" pitchFamily="34" charset="0"/>
              </a:rPr>
              <a:t>Why YOUR leadership matters</a:t>
            </a:r>
          </a:p>
          <a:p>
            <a:pPr marL="914400" lvl="1" indent="-457200">
              <a:spcBef>
                <a:spcPts val="600"/>
              </a:spcBef>
              <a:spcAft>
                <a:spcPts val="600"/>
              </a:spcAft>
              <a:buFont typeface="Arial" panose="020B0604020202020204" pitchFamily="34" charset="0"/>
              <a:buChar char="•"/>
            </a:pPr>
            <a:r>
              <a:rPr lang="en-US" sz="2000" dirty="0">
                <a:latin typeface="Brandon Grotesque Regular" panose="020B0503020203060202" pitchFamily="34" charset="0"/>
                <a:cs typeface="Arial" panose="020B0604020202020204" pitchFamily="34" charset="0"/>
              </a:rPr>
              <a:t>Team Vision</a:t>
            </a:r>
          </a:p>
          <a:p>
            <a:pPr marL="914400" lvl="1" indent="-457200">
              <a:spcBef>
                <a:spcPts val="600"/>
              </a:spcBef>
              <a:spcAft>
                <a:spcPts val="600"/>
              </a:spcAft>
              <a:buFont typeface="Arial" panose="020B0604020202020204" pitchFamily="34" charset="0"/>
              <a:buChar char="•"/>
            </a:pPr>
            <a:r>
              <a:rPr lang="en-US" sz="2000" dirty="0">
                <a:latin typeface="Brandon Grotesque Regular" panose="020B0503020203060202" pitchFamily="34" charset="0"/>
                <a:cs typeface="Arial" panose="020B0604020202020204" pitchFamily="34" charset="0"/>
              </a:rPr>
              <a:t>Team Motivation</a:t>
            </a:r>
          </a:p>
          <a:p>
            <a:pPr marL="914400" lvl="1" indent="-457200">
              <a:spcBef>
                <a:spcPts val="600"/>
              </a:spcBef>
              <a:spcAft>
                <a:spcPts val="600"/>
              </a:spcAft>
              <a:buFont typeface="Arial" panose="020B0604020202020204" pitchFamily="34" charset="0"/>
              <a:buChar char="•"/>
            </a:pPr>
            <a:r>
              <a:rPr lang="en-US" sz="2000" dirty="0">
                <a:latin typeface="Brandon Grotesque Regular" panose="020B0503020203060202" pitchFamily="34" charset="0"/>
                <a:cs typeface="Arial" panose="020B0604020202020204" pitchFamily="34" charset="0"/>
              </a:rPr>
              <a:t>Impacts culture, turnover, customer satisfaction, sales</a:t>
            </a:r>
          </a:p>
          <a:p>
            <a:pPr algn="l"/>
            <a:endParaRPr lang="en-US" sz="2000" b="0" i="0" dirty="0">
              <a:effectLst/>
              <a:latin typeface="Brandon Grotesque Regular" panose="020B0503020203060202" pitchFamily="34" charset="0"/>
              <a:cs typeface="Arial" panose="020B0604020202020204" pitchFamily="34" charset="0"/>
            </a:endParaRPr>
          </a:p>
          <a:p>
            <a:pPr marL="457200" indent="-457200" algn="l">
              <a:buFont typeface="Arial" panose="020B0604020202020204" pitchFamily="34" charset="0"/>
              <a:buChar char="•"/>
            </a:pPr>
            <a:endParaRPr lang="en-US" sz="2000" b="0" i="0" dirty="0">
              <a:effectLst/>
              <a:latin typeface="Brandon Grotesque Regular" panose="020B0503020203060202"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431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EAAA9-9A79-4520-80FB-A0B5EDF774B6}"/>
              </a:ext>
            </a:extLst>
          </p:cNvPr>
          <p:cNvSpPr/>
          <p:nvPr/>
        </p:nvSpPr>
        <p:spPr>
          <a:xfrm>
            <a:off x="1057531" y="517417"/>
            <a:ext cx="10076938" cy="5178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3200" dirty="0">
              <a:latin typeface="Brandon Grotesque Regular" panose="020B0503020203060202" pitchFamily="34" charset="0"/>
            </a:endParaRPr>
          </a:p>
          <a:p>
            <a:pPr algn="ctr">
              <a:spcBef>
                <a:spcPts val="600"/>
              </a:spcBef>
              <a:spcAft>
                <a:spcPts val="600"/>
              </a:spcAft>
            </a:pPr>
            <a:endParaRPr lang="en-US" sz="3200" dirty="0">
              <a:latin typeface="Brandon Grotesque Regular" panose="020B0503020203060202" pitchFamily="34" charset="0"/>
            </a:endParaRPr>
          </a:p>
          <a:p>
            <a:pPr algn="ctr">
              <a:spcBef>
                <a:spcPts val="600"/>
              </a:spcBef>
              <a:spcAft>
                <a:spcPts val="600"/>
              </a:spcAft>
            </a:pPr>
            <a:endParaRPr lang="en-US" sz="3200" dirty="0">
              <a:latin typeface="Brandon Grotesque Regular" panose="020B0503020203060202" pitchFamily="34" charset="0"/>
            </a:endParaRPr>
          </a:p>
          <a:p>
            <a:pPr algn="ctr">
              <a:spcBef>
                <a:spcPts val="600"/>
              </a:spcBef>
              <a:spcAft>
                <a:spcPts val="600"/>
              </a:spcAft>
            </a:pPr>
            <a:r>
              <a:rPr lang="en-US" sz="3200" dirty="0">
                <a:latin typeface="Brandon Grotesque Regular" panose="020B0503020203060202" pitchFamily="34" charset="0"/>
              </a:rPr>
              <a:t>- James Clear, </a:t>
            </a:r>
            <a:r>
              <a:rPr lang="en-US" sz="3200" i="1" dirty="0">
                <a:latin typeface="Brandon Grotesque Regular" panose="020B0503020203060202" pitchFamily="34" charset="0"/>
              </a:rPr>
              <a:t>Atomic Habits</a:t>
            </a:r>
            <a:endParaRPr lang="en-US" sz="3200" dirty="0">
              <a:latin typeface="Brandon Grotesque Regular" panose="020B0503020203060202" pitchFamily="34" charset="0"/>
            </a:endParaRPr>
          </a:p>
        </p:txBody>
      </p:sp>
      <p:sp>
        <p:nvSpPr>
          <p:cNvPr id="6" name="TextBox 5">
            <a:extLst>
              <a:ext uri="{FF2B5EF4-FFF2-40B4-BE49-F238E27FC236}">
                <a16:creationId xmlns:a16="http://schemas.microsoft.com/office/drawing/2014/main" id="{9AA80344-5E33-4896-ACEB-E5F431F7A9F8}"/>
              </a:ext>
            </a:extLst>
          </p:cNvPr>
          <p:cNvSpPr txBox="1"/>
          <p:nvPr/>
        </p:nvSpPr>
        <p:spPr>
          <a:xfrm>
            <a:off x="0" y="641321"/>
            <a:ext cx="12192000" cy="2215991"/>
          </a:xfrm>
          <a:prstGeom prst="rect">
            <a:avLst/>
          </a:prstGeom>
          <a:noFill/>
        </p:spPr>
        <p:txBody>
          <a:bodyPr wrap="square" rtlCol="0">
            <a:spAutoFit/>
          </a:bodyPr>
          <a:lstStyle/>
          <a:p>
            <a:pPr algn="ctr"/>
            <a:r>
              <a:rPr lang="en-US" sz="13800" b="1" dirty="0">
                <a:solidFill>
                  <a:srgbClr val="1D376C"/>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BEC1039C-EBEC-4C7A-A918-0718C681170B}"/>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10" name="L-Shape 9">
            <a:extLst>
              <a:ext uri="{FF2B5EF4-FFF2-40B4-BE49-F238E27FC236}">
                <a16:creationId xmlns:a16="http://schemas.microsoft.com/office/drawing/2014/main" id="{C5FAFC57-8B9D-4D74-B17D-C58BE7B9A241}"/>
              </a:ext>
            </a:extLst>
          </p:cNvPr>
          <p:cNvSpPr/>
          <p:nvPr/>
        </p:nvSpPr>
        <p:spPr>
          <a:xfrm rot="10800000" flipH="1">
            <a:off x="959323" y="393512"/>
            <a:ext cx="1330326" cy="1231900"/>
          </a:xfrm>
          <a:prstGeom prst="corner">
            <a:avLst>
              <a:gd name="adj1" fmla="val 24939"/>
              <a:gd name="adj2" fmla="val 24467"/>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271E6D-BA5A-4FAF-9878-67291087552C}"/>
              </a:ext>
            </a:extLst>
          </p:cNvPr>
          <p:cNvSpPr/>
          <p:nvPr/>
        </p:nvSpPr>
        <p:spPr>
          <a:xfrm>
            <a:off x="1633423" y="2112905"/>
            <a:ext cx="8925154" cy="1323439"/>
          </a:xfrm>
          <a:prstGeom prst="rect">
            <a:avLst/>
          </a:prstGeom>
        </p:spPr>
        <p:txBody>
          <a:bodyPr wrap="square">
            <a:spAutoFit/>
          </a:bodyPr>
          <a:lstStyle/>
          <a:p>
            <a:pPr lvl="0" algn="ctr"/>
            <a:r>
              <a:rPr lang="en-US" sz="4000" dirty="0">
                <a:solidFill>
                  <a:prstClr val="white"/>
                </a:solidFill>
                <a:latin typeface="Brandon Grotesque Regular" panose="020B0503020203060202" pitchFamily="34" charset="0"/>
              </a:rPr>
              <a:t>“You do not rise to the level of your goals. </a:t>
            </a:r>
          </a:p>
          <a:p>
            <a:pPr lvl="0" algn="ctr"/>
            <a:r>
              <a:rPr lang="en-US" sz="4000" dirty="0">
                <a:solidFill>
                  <a:prstClr val="white"/>
                </a:solidFill>
                <a:latin typeface="Brandon Grotesque Regular" panose="020B0503020203060202" pitchFamily="34" charset="0"/>
              </a:rPr>
              <a:t>You fall to the level of your systems.”</a:t>
            </a:r>
          </a:p>
        </p:txBody>
      </p:sp>
    </p:spTree>
    <p:custDataLst>
      <p:tags r:id="rId1"/>
    </p:custDataLst>
    <p:extLst>
      <p:ext uri="{BB962C8B-B14F-4D97-AF65-F5344CB8AC3E}">
        <p14:creationId xmlns:p14="http://schemas.microsoft.com/office/powerpoint/2010/main" val="1236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3BDAFF-297E-43CC-AECD-7EEC5A2F0297}"/>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5" name="TextBox 4">
            <a:extLst>
              <a:ext uri="{FF2B5EF4-FFF2-40B4-BE49-F238E27FC236}">
                <a16:creationId xmlns:a16="http://schemas.microsoft.com/office/drawing/2014/main" id="{3DBF5EC7-6E86-4A28-AF1F-4EE55EE1E021}"/>
              </a:ext>
            </a:extLst>
          </p:cNvPr>
          <p:cNvSpPr txBox="1"/>
          <p:nvPr/>
        </p:nvSpPr>
        <p:spPr>
          <a:xfrm>
            <a:off x="1582058" y="1628529"/>
            <a:ext cx="4267200" cy="2249424"/>
          </a:xfrm>
          <a:prstGeom prst="rect">
            <a:avLst/>
          </a:prstGeom>
          <a:solidFill>
            <a:srgbClr val="00C18C"/>
          </a:solidFill>
        </p:spPr>
        <p:txBody>
          <a:bodyPr wrap="square" rtlCol="0">
            <a:spAutoFit/>
          </a:bodyPr>
          <a:lstStyle/>
          <a:p>
            <a:pPr>
              <a:spcBef>
                <a:spcPts val="600"/>
              </a:spcBef>
              <a:spcAft>
                <a:spcPts val="600"/>
              </a:spcAft>
            </a:pPr>
            <a:r>
              <a:rPr lang="en-US" sz="2000" dirty="0">
                <a:solidFill>
                  <a:schemeClr val="bg1"/>
                </a:solidFill>
                <a:latin typeface="Brandon Grotesque Regular" panose="020B0503020203060202" pitchFamily="34" charset="0"/>
                <a:cs typeface="Arial" panose="020B0604020202020204" pitchFamily="34" charset="0"/>
              </a:rPr>
              <a:t>Why are Productive Habits important</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Life = sum of your habits</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Structure &amp; Dependability</a:t>
            </a:r>
            <a:endParaRPr lang="en-US" sz="2000" dirty="0">
              <a:solidFill>
                <a:schemeClr val="bg1"/>
              </a:solidFill>
              <a:latin typeface="Brandon Grotesque Regular" panose="020B0503020203060202" pitchFamily="34" charset="0"/>
              <a:cs typeface="Arial" panose="020B0604020202020204" pitchFamily="34" charset="0"/>
            </a:endParaRPr>
          </a:p>
        </p:txBody>
      </p:sp>
      <p:sp>
        <p:nvSpPr>
          <p:cNvPr id="6" name="TextBox 5">
            <a:extLst>
              <a:ext uri="{FF2B5EF4-FFF2-40B4-BE49-F238E27FC236}">
                <a16:creationId xmlns:a16="http://schemas.microsoft.com/office/drawing/2014/main" id="{A5DD9506-B58A-485F-8ABF-87459FD5E0BE}"/>
              </a:ext>
            </a:extLst>
          </p:cNvPr>
          <p:cNvSpPr txBox="1"/>
          <p:nvPr/>
        </p:nvSpPr>
        <p:spPr>
          <a:xfrm>
            <a:off x="1393371" y="362120"/>
            <a:ext cx="10798628" cy="948337"/>
          </a:xfrm>
          <a:prstGeom prst="rect">
            <a:avLst/>
          </a:prstGeom>
          <a:noFill/>
        </p:spPr>
        <p:txBody>
          <a:bodyPr wrap="square" rtlCol="0">
            <a:spAutoFit/>
          </a:bodyPr>
          <a:lstStyle/>
          <a:p>
            <a:pPr>
              <a:lnSpc>
                <a:spcPts val="6500"/>
              </a:lnSpc>
            </a:pPr>
            <a:r>
              <a:rPr lang="en-US" sz="6000" b="1" dirty="0">
                <a:latin typeface="Arial" panose="020B0604020202020204" pitchFamily="34" charset="0"/>
                <a:cs typeface="Arial" panose="020B0604020202020204" pitchFamily="34" charset="0"/>
              </a:rPr>
              <a:t>Productive Habits</a:t>
            </a:r>
          </a:p>
        </p:txBody>
      </p:sp>
      <p:sp>
        <p:nvSpPr>
          <p:cNvPr id="7" name="Rectangle 6">
            <a:extLst>
              <a:ext uri="{FF2B5EF4-FFF2-40B4-BE49-F238E27FC236}">
                <a16:creationId xmlns:a16="http://schemas.microsoft.com/office/drawing/2014/main" id="{488386A0-A8AA-4A84-8D33-F3179DF7D291}"/>
              </a:ext>
            </a:extLst>
          </p:cNvPr>
          <p:cNvSpPr/>
          <p:nvPr/>
        </p:nvSpPr>
        <p:spPr>
          <a:xfrm>
            <a:off x="753334" y="1180259"/>
            <a:ext cx="581980" cy="5677741"/>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B23B37-F3D6-4892-ABCB-5B44E8CEE9A4}"/>
              </a:ext>
            </a:extLst>
          </p:cNvPr>
          <p:cNvSpPr/>
          <p:nvPr/>
        </p:nvSpPr>
        <p:spPr>
          <a:xfrm>
            <a:off x="621803" y="1862431"/>
            <a:ext cx="234540" cy="499556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54FDE2-4E96-4D96-9207-C173C850260B}"/>
              </a:ext>
            </a:extLst>
          </p:cNvPr>
          <p:cNvSpPr txBox="1"/>
          <p:nvPr/>
        </p:nvSpPr>
        <p:spPr>
          <a:xfrm>
            <a:off x="6342742" y="2895744"/>
            <a:ext cx="4267200" cy="2246769"/>
          </a:xfrm>
          <a:prstGeom prst="rect">
            <a:avLst/>
          </a:prstGeom>
          <a:solidFill>
            <a:srgbClr val="1D376C"/>
          </a:solidFill>
        </p:spPr>
        <p:txBody>
          <a:bodyPr wrap="square" rtlCol="0">
            <a:spAutoFit/>
          </a:bodyPr>
          <a:lstStyle/>
          <a:p>
            <a:pPr>
              <a:spcBef>
                <a:spcPts val="600"/>
              </a:spcBef>
              <a:spcAft>
                <a:spcPts val="600"/>
              </a:spcAft>
            </a:pPr>
            <a:r>
              <a:rPr lang="en-US" sz="2000" dirty="0">
                <a:solidFill>
                  <a:schemeClr val="bg1"/>
                </a:solidFill>
                <a:latin typeface="Brandon Grotesque Regular" panose="020B0503020203060202" pitchFamily="34" charset="0"/>
                <a:cs typeface="Arial" panose="020B0604020202020204" pitchFamily="34" charset="0"/>
              </a:rPr>
              <a:t>Developing Productive Habits </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Have a goal / expected outcome</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Make it easy to execute</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Plan for roadblocks</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Reward behaviors </a:t>
            </a:r>
            <a:endParaRPr lang="en-US" sz="2000" dirty="0">
              <a:solidFill>
                <a:schemeClr val="bg1"/>
              </a:solidFill>
              <a:latin typeface="Brandon Grotesque Regular" panose="020B0503020203060202" pitchFamily="34" charset="0"/>
              <a:cs typeface="Arial" panose="020B0604020202020204" pitchFamily="34" charset="0"/>
            </a:endParaRPr>
          </a:p>
        </p:txBody>
      </p:sp>
      <p:sp>
        <p:nvSpPr>
          <p:cNvPr id="10" name="TextBox 9">
            <a:extLst>
              <a:ext uri="{FF2B5EF4-FFF2-40B4-BE49-F238E27FC236}">
                <a16:creationId xmlns:a16="http://schemas.microsoft.com/office/drawing/2014/main" id="{CB31BFAD-F5ED-4347-99F6-5314EB037420}"/>
              </a:ext>
            </a:extLst>
          </p:cNvPr>
          <p:cNvSpPr txBox="1"/>
          <p:nvPr/>
        </p:nvSpPr>
        <p:spPr>
          <a:xfrm>
            <a:off x="1582058" y="4246456"/>
            <a:ext cx="4267200" cy="2249424"/>
          </a:xfrm>
          <a:prstGeom prst="rect">
            <a:avLst/>
          </a:prstGeom>
          <a:solidFill>
            <a:srgbClr val="00ADBC"/>
          </a:solidFill>
        </p:spPr>
        <p:txBody>
          <a:bodyPr wrap="square" rtlCol="0">
            <a:spAutoFit/>
          </a:bodyPr>
          <a:lstStyle/>
          <a:p>
            <a:pPr>
              <a:spcBef>
                <a:spcPts val="600"/>
              </a:spcBef>
              <a:spcAft>
                <a:spcPts val="600"/>
              </a:spcAft>
            </a:pPr>
            <a:r>
              <a:rPr lang="en-US" sz="2000" dirty="0">
                <a:solidFill>
                  <a:schemeClr val="bg1"/>
                </a:solidFill>
                <a:latin typeface="Brandon Grotesque Regular" panose="020B0503020203060202" pitchFamily="34" charset="0"/>
                <a:cs typeface="Arial" panose="020B0604020202020204" pitchFamily="34" charset="0"/>
              </a:rPr>
              <a:t>Applying Productive Habits</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Prepare</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First Things First</a:t>
            </a:r>
          </a:p>
          <a:p>
            <a:pPr marL="640594" lvl="1" indent="-174708" defTabSz="931774">
              <a:spcBef>
                <a:spcPts val="600"/>
              </a:spcBef>
              <a:spcAft>
                <a:spcPts val="600"/>
              </a:spcAft>
              <a:buFont typeface="Wingdings" panose="05000000000000000000" pitchFamily="2" charset="2"/>
              <a:buChar char="§"/>
              <a:defRPr/>
            </a:pPr>
            <a:r>
              <a:rPr lang="en-US" sz="2000" dirty="0">
                <a:solidFill>
                  <a:schemeClr val="bg1"/>
                </a:solidFill>
                <a:latin typeface="Brandon Grotesque Regular" panose="020B0503020203060202" pitchFamily="34" charset="0"/>
                <a:ea typeface="Calibri"/>
                <a:cs typeface="Calibri"/>
              </a:rPr>
              <a:t>Shortcuts for Success / Use a feedback loop</a:t>
            </a:r>
            <a:endParaRPr lang="en-US" sz="2000" dirty="0">
              <a:solidFill>
                <a:schemeClr val="bg1"/>
              </a:solidFill>
              <a:latin typeface="Brandon Grotesque Regular" panose="020B0503020203060202"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758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1EB2264-69FD-44D6-AF7A-1890E65479C3}"/>
              </a:ext>
            </a:extLst>
          </p:cNvPr>
          <p:cNvSpPr txBox="1"/>
          <p:nvPr/>
        </p:nvSpPr>
        <p:spPr>
          <a:xfrm>
            <a:off x="1393371" y="362120"/>
            <a:ext cx="10244447" cy="1691169"/>
          </a:xfrm>
          <a:prstGeom prst="rect">
            <a:avLst/>
          </a:prstGeom>
          <a:noFill/>
        </p:spPr>
        <p:txBody>
          <a:bodyPr wrap="square" rtlCol="0">
            <a:spAutoFit/>
          </a:bodyPr>
          <a:lstStyle/>
          <a:p>
            <a:pPr>
              <a:lnSpc>
                <a:spcPts val="6500"/>
              </a:lnSpc>
            </a:pPr>
            <a:r>
              <a:rPr lang="en-US" sz="6000" b="1" dirty="0">
                <a:latin typeface="Arial" panose="020B0604020202020204" pitchFamily="34" charset="0"/>
                <a:cs typeface="Arial" panose="020B0604020202020204" pitchFamily="34" charset="0"/>
              </a:rPr>
              <a:t>Using Productivity Tools:</a:t>
            </a:r>
          </a:p>
          <a:p>
            <a:pPr lvl="1">
              <a:lnSpc>
                <a:spcPts val="6500"/>
              </a:lnSpc>
            </a:pPr>
            <a:r>
              <a:rPr lang="en-US" sz="4800" b="1" i="1" dirty="0">
                <a:latin typeface="Arial" panose="020B0604020202020204" pitchFamily="34" charset="0"/>
                <a:cs typeface="Arial" panose="020B0604020202020204" pitchFamily="34" charset="0"/>
              </a:rPr>
              <a:t>Starting Strong</a:t>
            </a:r>
          </a:p>
        </p:txBody>
      </p:sp>
      <p:sp>
        <p:nvSpPr>
          <p:cNvPr id="4" name="TextBox 3">
            <a:extLst>
              <a:ext uri="{FF2B5EF4-FFF2-40B4-BE49-F238E27FC236}">
                <a16:creationId xmlns:a16="http://schemas.microsoft.com/office/drawing/2014/main" id="{993BDAFF-297E-43CC-AECD-7EEC5A2F0297}"/>
              </a:ext>
            </a:extLst>
          </p:cNvPr>
          <p:cNvSpPr txBox="1"/>
          <p:nvPr/>
        </p:nvSpPr>
        <p:spPr>
          <a:xfrm>
            <a:off x="10007600" y="6115700"/>
            <a:ext cx="2006600" cy="461665"/>
          </a:xfrm>
          <a:prstGeom prst="rect">
            <a:avLst/>
          </a:prstGeom>
          <a:noFill/>
        </p:spPr>
        <p:txBody>
          <a:bodyPr wrap="square" rtlCol="0">
            <a:spAutoFit/>
          </a:bodyPr>
          <a:lstStyle/>
          <a:p>
            <a:pPr algn="ctr"/>
            <a:r>
              <a:rPr lang="en-US" sz="2400" dirty="0">
                <a:solidFill>
                  <a:srgbClr val="1D376C"/>
                </a:solidFill>
                <a:latin typeface="Pacifico" panose="00000500000000000000" pitchFamily="2" charset="0"/>
              </a:rPr>
              <a:t>Goodwill</a:t>
            </a:r>
          </a:p>
        </p:txBody>
      </p:sp>
      <p:sp>
        <p:nvSpPr>
          <p:cNvPr id="7" name="Rectangle 6">
            <a:extLst>
              <a:ext uri="{FF2B5EF4-FFF2-40B4-BE49-F238E27FC236}">
                <a16:creationId xmlns:a16="http://schemas.microsoft.com/office/drawing/2014/main" id="{488386A0-A8AA-4A84-8D33-F3179DF7D291}"/>
              </a:ext>
            </a:extLst>
          </p:cNvPr>
          <p:cNvSpPr/>
          <p:nvPr/>
        </p:nvSpPr>
        <p:spPr>
          <a:xfrm>
            <a:off x="753334" y="1180259"/>
            <a:ext cx="581980" cy="5677741"/>
          </a:xfrm>
          <a:prstGeom prst="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B23B37-F3D6-4892-ABCB-5B44E8CEE9A4}"/>
              </a:ext>
            </a:extLst>
          </p:cNvPr>
          <p:cNvSpPr/>
          <p:nvPr/>
        </p:nvSpPr>
        <p:spPr>
          <a:xfrm>
            <a:off x="621803" y="1862431"/>
            <a:ext cx="234540" cy="4995569"/>
          </a:xfrm>
          <a:prstGeom prst="rect">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3761205-0A2F-4976-9E85-7585D287EB73}"/>
              </a:ext>
            </a:extLst>
          </p:cNvPr>
          <p:cNvGrpSpPr/>
          <p:nvPr/>
        </p:nvGrpSpPr>
        <p:grpSpPr>
          <a:xfrm>
            <a:off x="3225129" y="2728029"/>
            <a:ext cx="5741741" cy="3264372"/>
            <a:chOff x="3225129" y="2728029"/>
            <a:chExt cx="5741741" cy="3264372"/>
          </a:xfrm>
        </p:grpSpPr>
        <p:sp>
          <p:nvSpPr>
            <p:cNvPr id="11" name="Rectangle: Rounded Corners 10">
              <a:extLst>
                <a:ext uri="{FF2B5EF4-FFF2-40B4-BE49-F238E27FC236}">
                  <a16:creationId xmlns:a16="http://schemas.microsoft.com/office/drawing/2014/main" id="{56EC1608-30A6-48E1-BB1B-68736F8FF2DB}"/>
                </a:ext>
              </a:extLst>
            </p:cNvPr>
            <p:cNvSpPr/>
            <p:nvPr/>
          </p:nvSpPr>
          <p:spPr>
            <a:xfrm>
              <a:off x="3225130" y="2728029"/>
              <a:ext cx="5741739" cy="957820"/>
            </a:xfrm>
            <a:prstGeom prst="roundRect">
              <a:avLst/>
            </a:prstGeom>
            <a:solidFill>
              <a:srgbClr val="00A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400" dirty="0">
                  <a:latin typeface="Brandon Grotesque Regular" panose="020B0503020203060202" pitchFamily="34" charset="0"/>
                  <a:cs typeface="Arial" panose="020B0604020202020204" pitchFamily="34" charset="0"/>
                </a:rPr>
                <a:t>Morning Routine</a:t>
              </a:r>
            </a:p>
          </p:txBody>
        </p:sp>
        <p:sp>
          <p:nvSpPr>
            <p:cNvPr id="13" name="Rectangle: Rounded Corners 12">
              <a:extLst>
                <a:ext uri="{FF2B5EF4-FFF2-40B4-BE49-F238E27FC236}">
                  <a16:creationId xmlns:a16="http://schemas.microsoft.com/office/drawing/2014/main" id="{28D70569-8F5C-4C73-82C2-D828B5CF9105}"/>
                </a:ext>
              </a:extLst>
            </p:cNvPr>
            <p:cNvSpPr/>
            <p:nvPr/>
          </p:nvSpPr>
          <p:spPr>
            <a:xfrm>
              <a:off x="3225129" y="3876137"/>
              <a:ext cx="5741740" cy="957820"/>
            </a:xfrm>
            <a:prstGeom prst="roundRect">
              <a:avLst/>
            </a:prstGeom>
            <a:solidFill>
              <a:srgbClr val="00C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400" dirty="0">
                  <a:latin typeface="Brandon Grotesque Regular" panose="020B0503020203060202" pitchFamily="34" charset="0"/>
                  <a:cs typeface="Arial" panose="020B0604020202020204" pitchFamily="34" charset="0"/>
                </a:rPr>
                <a:t>Establishing Productive Habits at Goodwill</a:t>
              </a:r>
            </a:p>
          </p:txBody>
        </p:sp>
        <p:sp>
          <p:nvSpPr>
            <p:cNvPr id="14" name="Rectangle: Rounded Corners 13">
              <a:extLst>
                <a:ext uri="{FF2B5EF4-FFF2-40B4-BE49-F238E27FC236}">
                  <a16:creationId xmlns:a16="http://schemas.microsoft.com/office/drawing/2014/main" id="{31356919-A7F7-483E-97A3-F003893C94AC}"/>
                </a:ext>
              </a:extLst>
            </p:cNvPr>
            <p:cNvSpPr/>
            <p:nvPr/>
          </p:nvSpPr>
          <p:spPr>
            <a:xfrm>
              <a:off x="3225130" y="5034581"/>
              <a:ext cx="5741740" cy="957820"/>
            </a:xfrm>
            <a:prstGeom prst="roundRect">
              <a:avLst/>
            </a:prstGeom>
            <a:solidFill>
              <a:srgbClr val="1D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2400" dirty="0">
                  <a:latin typeface="Brandon Grotesque Regular" panose="020B0503020203060202" pitchFamily="34" charset="0"/>
                  <a:cs typeface="Arial" panose="020B0604020202020204" pitchFamily="34" charset="0"/>
                </a:rPr>
                <a:t>Starting Strong</a:t>
              </a:r>
            </a:p>
          </p:txBody>
        </p:sp>
      </p:grpSp>
      <p:grpSp>
        <p:nvGrpSpPr>
          <p:cNvPr id="6" name="Group 5">
            <a:extLst>
              <a:ext uri="{FF2B5EF4-FFF2-40B4-BE49-F238E27FC236}">
                <a16:creationId xmlns:a16="http://schemas.microsoft.com/office/drawing/2014/main" id="{6F01FEC0-A7EB-45E1-BA97-541C00C2EB3C}"/>
              </a:ext>
            </a:extLst>
          </p:cNvPr>
          <p:cNvGrpSpPr/>
          <p:nvPr/>
        </p:nvGrpSpPr>
        <p:grpSpPr>
          <a:xfrm>
            <a:off x="3540816" y="69198"/>
            <a:ext cx="5091906" cy="6715060"/>
            <a:chOff x="3540816" y="69198"/>
            <a:chExt cx="5091906" cy="6715060"/>
          </a:xfrm>
        </p:grpSpPr>
        <p:sp>
          <p:nvSpPr>
            <p:cNvPr id="12" name="Rectangle 11">
              <a:extLst>
                <a:ext uri="{FF2B5EF4-FFF2-40B4-BE49-F238E27FC236}">
                  <a16:creationId xmlns:a16="http://schemas.microsoft.com/office/drawing/2014/main" id="{BCB6B935-6CA2-4B09-901E-ACEED114642D}"/>
                </a:ext>
              </a:extLst>
            </p:cNvPr>
            <p:cNvSpPr/>
            <p:nvPr/>
          </p:nvSpPr>
          <p:spPr>
            <a:xfrm rot="5400000">
              <a:off x="2729239" y="880775"/>
              <a:ext cx="6715060" cy="5091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3200" dirty="0">
                <a:latin typeface="Brandon Grotesque Regular" panose="020B0503020203060202" pitchFamily="34" charset="0"/>
              </a:endParaRPr>
            </a:p>
          </p:txBody>
        </p:sp>
        <p:graphicFrame>
          <p:nvGraphicFramePr>
            <p:cNvPr id="5" name="Object 4">
              <a:extLst>
                <a:ext uri="{FF2B5EF4-FFF2-40B4-BE49-F238E27FC236}">
                  <a16:creationId xmlns:a16="http://schemas.microsoft.com/office/drawing/2014/main" id="{39447EC2-83C8-4F86-86EC-6F4817C97081}"/>
                </a:ext>
              </a:extLst>
            </p:cNvPr>
            <p:cNvGraphicFramePr>
              <a:graphicFrameLocks noChangeAspect="1"/>
            </p:cNvGraphicFramePr>
            <p:nvPr>
              <p:extLst>
                <p:ext uri="{D42A27DB-BD31-4B8C-83A1-F6EECF244321}">
                  <p14:modId xmlns:p14="http://schemas.microsoft.com/office/powerpoint/2010/main" val="887636766"/>
                </p:ext>
              </p:extLst>
            </p:nvPr>
          </p:nvGraphicFramePr>
          <p:xfrm>
            <a:off x="3654531" y="183744"/>
            <a:ext cx="4864476" cy="6485968"/>
          </p:xfrm>
          <a:graphic>
            <a:graphicData uri="http://schemas.openxmlformats.org/presentationml/2006/ole">
              <mc:AlternateContent xmlns:mc="http://schemas.openxmlformats.org/markup-compatibility/2006">
                <mc:Choice xmlns:v="urn:schemas-microsoft-com:vml" Requires="v">
                  <p:oleObj spid="_x0000_s2078" name="Acrobat Document" r:id="rId5" imgW="5143371" imgH="6857885" progId="Acrobat.Document.DC">
                    <p:embed/>
                  </p:oleObj>
                </mc:Choice>
                <mc:Fallback>
                  <p:oleObj name="Acrobat Document" r:id="rId5" imgW="5143371" imgH="6857885" progId="Acrobat.Document.DC">
                    <p:embed/>
                    <p:pic>
                      <p:nvPicPr>
                        <p:cNvPr id="0" name=""/>
                        <p:cNvPicPr/>
                        <p:nvPr/>
                      </p:nvPicPr>
                      <p:blipFill>
                        <a:blip r:embed="rId6"/>
                        <a:stretch>
                          <a:fillRect/>
                        </a:stretch>
                      </p:blipFill>
                      <p:spPr>
                        <a:xfrm>
                          <a:off x="3654531" y="183744"/>
                          <a:ext cx="4864476" cy="6485968"/>
                        </a:xfrm>
                        <a:prstGeom prst="rect">
                          <a:avLst/>
                        </a:prstGeom>
                      </p:spPr>
                    </p:pic>
                  </p:oleObj>
                </mc:Fallback>
              </mc:AlternateContent>
            </a:graphicData>
          </a:graphic>
        </p:graphicFrame>
      </p:grpSp>
    </p:spTree>
    <p:custDataLst>
      <p:tags r:id="rId2"/>
    </p:custDataLst>
    <p:extLst>
      <p:ext uri="{BB962C8B-B14F-4D97-AF65-F5344CB8AC3E}">
        <p14:creationId xmlns:p14="http://schemas.microsoft.com/office/powerpoint/2010/main" val="311400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7HtEQAAw"/>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oodwill_07_2021">
      <a:dk1>
        <a:sysClr val="windowText" lastClr="000000"/>
      </a:dk1>
      <a:lt1>
        <a:sysClr val="window" lastClr="FFFFFF"/>
      </a:lt1>
      <a:dk2>
        <a:srgbClr val="002D73"/>
      </a:dk2>
      <a:lt2>
        <a:srgbClr val="EEECE1"/>
      </a:lt2>
      <a:accent1>
        <a:srgbClr val="00ADBC"/>
      </a:accent1>
      <a:accent2>
        <a:srgbClr val="00C18C"/>
      </a:accent2>
      <a:accent3>
        <a:srgbClr val="FF9016"/>
      </a:accent3>
      <a:accent4>
        <a:srgbClr val="D02C30"/>
      </a:accent4>
      <a:accent5>
        <a:srgbClr val="B5ADA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eb6e2dc-2642-47da-8467-efd67740dd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0B1853FF312E4B84BB58F76ADFFDBF" ma:contentTypeVersion="15" ma:contentTypeDescription="Create a new document." ma:contentTypeScope="" ma:versionID="3c2030e83dc6921d0fd70072ef976190">
  <xsd:schema xmlns:xsd="http://www.w3.org/2001/XMLSchema" xmlns:xs="http://www.w3.org/2001/XMLSchema" xmlns:p="http://schemas.microsoft.com/office/2006/metadata/properties" xmlns:ns3="2eb6e2dc-2642-47da-8467-efd67740dd17" xmlns:ns4="d5f700e1-fb22-4d89-aa3d-0d1e3a592eae" targetNamespace="http://schemas.microsoft.com/office/2006/metadata/properties" ma:root="true" ma:fieldsID="7daeb9d8131f3874e6a357a20136eda5" ns3:_="" ns4:_="">
    <xsd:import namespace="2eb6e2dc-2642-47da-8467-efd67740dd17"/>
    <xsd:import namespace="d5f700e1-fb22-4d89-aa3d-0d1e3a592ea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6e2dc-2642-47da-8467-efd67740d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f700e1-fb22-4d89-aa3d-0d1e3a592ea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10E60-4B35-4B4B-961F-7FE457407591}">
  <ds:schemaRefs>
    <ds:schemaRef ds:uri="http://purl.org/dc/terms/"/>
    <ds:schemaRef ds:uri="2eb6e2dc-2642-47da-8467-efd67740dd17"/>
    <ds:schemaRef ds:uri="d5f700e1-fb22-4d89-aa3d-0d1e3a592eae"/>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A3C03DA-BAAE-43A2-9667-D0F55126CE9C}">
  <ds:schemaRefs>
    <ds:schemaRef ds:uri="http://schemas.microsoft.com/sharepoint/v3/contenttype/forms"/>
  </ds:schemaRefs>
</ds:datastoreItem>
</file>

<file path=customXml/itemProps3.xml><?xml version="1.0" encoding="utf-8"?>
<ds:datastoreItem xmlns:ds="http://schemas.openxmlformats.org/officeDocument/2006/customXml" ds:itemID="{CC17AB14-2152-44A3-A3E2-8C84A23EF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6e2dc-2642-47da-8467-efd67740dd17"/>
    <ds:schemaRef ds:uri="d5f700e1-fb22-4d89-aa3d-0d1e3a592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2993</TotalTime>
  <Words>1997</Words>
  <Application>Microsoft Office PowerPoint</Application>
  <PresentationFormat>Widescreen</PresentationFormat>
  <Paragraphs>333</Paragraphs>
  <Slides>15</Slides>
  <Notes>15</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Arial</vt:lpstr>
      <vt:lpstr>Brandon Grotesque Bold</vt:lpstr>
      <vt:lpstr>Brandon Grotesque Medium</vt:lpstr>
      <vt:lpstr>Brandon Grotesque Regular</vt:lpstr>
      <vt:lpstr>Calibri</vt:lpstr>
      <vt:lpstr>Calibri Light</vt:lpstr>
      <vt:lpstr>Courier New</vt:lpstr>
      <vt:lpstr>Pacifico</vt:lpstr>
      <vt:lpstr>Söhne</vt:lpstr>
      <vt:lpstr>Wingdings</vt:lpstr>
      <vt:lpstr>Office Theme</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Van Wave</dc:creator>
  <cp:lastModifiedBy>Alex Cummings</cp:lastModifiedBy>
  <cp:revision>115</cp:revision>
  <dcterms:created xsi:type="dcterms:W3CDTF">2022-03-08T20:05:27Z</dcterms:created>
  <dcterms:modified xsi:type="dcterms:W3CDTF">2023-03-06T20:50:25Z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61ADE7A0-5575-4606-9B0F-24D524440910</vt:lpwstr>
  </property>
  <property fmtid="{D5CDD505-2E9C-101B-9397-08002B2CF9AE}" pid="3" name="ArticulatePath">
    <vt:lpwstr>Presentation1</vt:lpwstr>
  </property>
  <property fmtid="{D5CDD505-2E9C-101B-9397-08002B2CF9AE}" pid="4" name="ContentTypeId">
    <vt:lpwstr>0x0101001F0B1853FF312E4B84BB58F76ADFFDBF</vt:lpwstr>
  </property>
</Properties>
</file>